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93" r:id="rId6"/>
    <p:sldId id="265" r:id="rId7"/>
    <p:sldId id="294" r:id="rId8"/>
    <p:sldId id="259" r:id="rId9"/>
    <p:sldId id="260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92" r:id="rId21"/>
  </p:sldIdLst>
  <p:sldSz cx="18288000" cy="10287000"/>
  <p:notesSz cx="6858000" cy="9144000"/>
  <p:embeddedFontLst>
    <p:embeddedFont>
      <p:font typeface="Aharoni" panose="02010803020104030203" pitchFamily="2" charset="-79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Bold" panose="020B0806030504020204" pitchFamily="34" charset="0"/>
      <p:regular r:id="rId31"/>
      <p:bold r:id="rId32"/>
    </p:embeddedFont>
    <p:embeddedFont>
      <p:font typeface="Open Sans Extra Bold" panose="020B0604020202020204" charset="0"/>
      <p:regular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Poppins Bold" panose="00000800000000000000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61A"/>
    <a:srgbClr val="7BF6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25.jpeg"/><Relationship Id="rId7" Type="http://schemas.openxmlformats.org/officeDocument/2006/relationships/image" Target="../media/image5.svg"/><Relationship Id="rId12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25.jpeg"/><Relationship Id="rId7" Type="http://schemas.openxmlformats.org/officeDocument/2006/relationships/image" Target="../media/image5.svg"/><Relationship Id="rId12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2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9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21.png"/><Relationship Id="rId4" Type="http://schemas.openxmlformats.org/officeDocument/2006/relationships/image" Target="../media/image3.svg"/><Relationship Id="rId9" Type="http://schemas.openxmlformats.org/officeDocument/2006/relationships/image" Target="../media/image20.png"/><Relationship Id="rId1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5.svg"/><Relationship Id="rId12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2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9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5" Type="http://schemas.openxmlformats.org/officeDocument/2006/relationships/image" Target="../media/image24.jp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Relationship Id="rId1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25.jpeg"/><Relationship Id="rId7" Type="http://schemas.openxmlformats.org/officeDocument/2006/relationships/image" Target="../media/image5.svg"/><Relationship Id="rId12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6.jp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3" name="Freeform 3"/>
          <p:cNvSpPr/>
          <p:nvPr/>
        </p:nvSpPr>
        <p:spPr>
          <a:xfrm rot="-709034">
            <a:off x="14399578" y="-219965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1" y="0"/>
                </a:lnTo>
                <a:lnTo>
                  <a:pt x="5843511" y="5880861"/>
                </a:lnTo>
                <a:lnTo>
                  <a:pt x="0" y="588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867302" flipH="1">
            <a:off x="16076295" y="-650741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95661" y="329621"/>
            <a:ext cx="1693979" cy="1472137"/>
          </a:xfrm>
          <a:custGeom>
            <a:avLst/>
            <a:gdLst/>
            <a:ahLst/>
            <a:cxnLst/>
            <a:rect l="l" t="t" r="r" b="b"/>
            <a:pathLst>
              <a:path w="1693979" h="1472137">
                <a:moveTo>
                  <a:pt x="0" y="0"/>
                </a:moveTo>
                <a:lnTo>
                  <a:pt x="1693979" y="0"/>
                </a:lnTo>
                <a:lnTo>
                  <a:pt x="1693979" y="1472137"/>
                </a:lnTo>
                <a:lnTo>
                  <a:pt x="0" y="14721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90965">
            <a:off x="-1783347" y="8087572"/>
            <a:ext cx="4370918" cy="4398856"/>
          </a:xfrm>
          <a:custGeom>
            <a:avLst/>
            <a:gdLst/>
            <a:ahLst/>
            <a:cxnLst/>
            <a:rect l="l" t="t" r="r" b="b"/>
            <a:pathLst>
              <a:path w="4370918" h="4398856">
                <a:moveTo>
                  <a:pt x="0" y="0"/>
                </a:moveTo>
                <a:lnTo>
                  <a:pt x="4370919" y="0"/>
                </a:lnTo>
                <a:lnTo>
                  <a:pt x="4370919" y="4398856"/>
                </a:lnTo>
                <a:lnTo>
                  <a:pt x="0" y="4398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932697" flipH="1">
            <a:off x="467093" y="8687001"/>
            <a:ext cx="1123215" cy="1953417"/>
          </a:xfrm>
          <a:custGeom>
            <a:avLst/>
            <a:gdLst/>
            <a:ahLst/>
            <a:cxnLst/>
            <a:rect l="l" t="t" r="r" b="b"/>
            <a:pathLst>
              <a:path w="1123215" h="1953417">
                <a:moveTo>
                  <a:pt x="1123214" y="0"/>
                </a:moveTo>
                <a:lnTo>
                  <a:pt x="0" y="0"/>
                </a:lnTo>
                <a:lnTo>
                  <a:pt x="0" y="1953417"/>
                </a:lnTo>
                <a:lnTo>
                  <a:pt x="1123214" y="1953417"/>
                </a:lnTo>
                <a:lnTo>
                  <a:pt x="112321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198222" y="4463242"/>
            <a:ext cx="3891556" cy="4518087"/>
          </a:xfrm>
          <a:custGeom>
            <a:avLst/>
            <a:gdLst/>
            <a:ahLst/>
            <a:cxnLst/>
            <a:rect l="l" t="t" r="r" b="b"/>
            <a:pathLst>
              <a:path w="3891556" h="4518087">
                <a:moveTo>
                  <a:pt x="0" y="0"/>
                </a:moveTo>
                <a:lnTo>
                  <a:pt x="3891556" y="0"/>
                </a:lnTo>
                <a:lnTo>
                  <a:pt x="3891556" y="4518088"/>
                </a:lnTo>
                <a:lnTo>
                  <a:pt x="0" y="45180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06982" y="2017531"/>
            <a:ext cx="12999939" cy="1930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7"/>
              </a:lnSpc>
            </a:pPr>
            <a:r>
              <a:rPr lang="en-US" sz="6799">
                <a:solidFill>
                  <a:srgbClr val="FFFFFF"/>
                </a:solidFill>
                <a:latin typeface="Poppins Bold"/>
              </a:rPr>
              <a:t>BATALHÃO DE POLICIAMENTO AMBIENTAL - </a:t>
            </a:r>
            <a:r>
              <a:rPr lang="en-US" sz="6799">
                <a:solidFill>
                  <a:srgbClr val="A5E800"/>
                </a:solidFill>
                <a:latin typeface="Poppins Bold"/>
              </a:rPr>
              <a:t>BPAmb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787" y="19304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814" b="-92222"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23953" y="-1505648"/>
            <a:ext cx="15382945" cy="6649148"/>
            <a:chOff x="0" y="0"/>
            <a:chExt cx="12407900" cy="5363210"/>
          </a:xfrm>
        </p:grpSpPr>
        <p:sp>
          <p:nvSpPr>
            <p:cNvPr id="4" name="Freeform 4"/>
            <p:cNvSpPr/>
            <p:nvPr/>
          </p:nvSpPr>
          <p:spPr>
            <a:xfrm>
              <a:off x="-1188720" y="-1299210"/>
              <a:ext cx="14579600" cy="7821930"/>
            </a:xfrm>
            <a:custGeom>
              <a:avLst/>
              <a:gdLst/>
              <a:ahLst/>
              <a:cxnLst/>
              <a:rect l="l" t="t" r="r" b="b"/>
              <a:pathLst>
                <a:path w="14579600" h="7821930">
                  <a:moveTo>
                    <a:pt x="1446530" y="2216150"/>
                  </a:moveTo>
                  <a:cubicBezTo>
                    <a:pt x="2578100" y="0"/>
                    <a:pt x="6996430" y="2960370"/>
                    <a:pt x="8751570" y="1879600"/>
                  </a:cubicBezTo>
                  <a:cubicBezTo>
                    <a:pt x="11271250" y="328930"/>
                    <a:pt x="14579600" y="2044700"/>
                    <a:pt x="13321030" y="5191760"/>
                  </a:cubicBezTo>
                  <a:cubicBezTo>
                    <a:pt x="12679680" y="6795770"/>
                    <a:pt x="9763759" y="5523230"/>
                    <a:pt x="8426450" y="6164580"/>
                  </a:cubicBezTo>
                  <a:cubicBezTo>
                    <a:pt x="4964430" y="7821930"/>
                    <a:pt x="0" y="5048250"/>
                    <a:pt x="1446531" y="2216150"/>
                  </a:cubicBezTo>
                  <a:close/>
                </a:path>
              </a:pathLst>
            </a:custGeom>
            <a:blipFill>
              <a:blip r:embed="rId3"/>
              <a:stretch>
                <a:fillRect t="-56262" b="-152232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10090965">
            <a:off x="-1783347" y="8087572"/>
            <a:ext cx="4370918" cy="4398856"/>
          </a:xfrm>
          <a:custGeom>
            <a:avLst/>
            <a:gdLst/>
            <a:ahLst/>
            <a:cxnLst/>
            <a:rect l="l" t="t" r="r" b="b"/>
            <a:pathLst>
              <a:path w="4370918" h="4398856">
                <a:moveTo>
                  <a:pt x="0" y="0"/>
                </a:moveTo>
                <a:lnTo>
                  <a:pt x="4370919" y="0"/>
                </a:lnTo>
                <a:lnTo>
                  <a:pt x="4370919" y="4398856"/>
                </a:lnTo>
                <a:lnTo>
                  <a:pt x="0" y="4398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932697" flipH="1">
            <a:off x="467093" y="8687001"/>
            <a:ext cx="1123215" cy="1953417"/>
          </a:xfrm>
          <a:custGeom>
            <a:avLst/>
            <a:gdLst/>
            <a:ahLst/>
            <a:cxnLst/>
            <a:rect l="l" t="t" r="r" b="b"/>
            <a:pathLst>
              <a:path w="1123215" h="1953417">
                <a:moveTo>
                  <a:pt x="1123214" y="0"/>
                </a:moveTo>
                <a:lnTo>
                  <a:pt x="0" y="0"/>
                </a:lnTo>
                <a:lnTo>
                  <a:pt x="0" y="1953417"/>
                </a:lnTo>
                <a:lnTo>
                  <a:pt x="1123214" y="1953417"/>
                </a:lnTo>
                <a:lnTo>
                  <a:pt x="112321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60838">
            <a:off x="16206000" y="8105968"/>
            <a:ext cx="4164000" cy="4190615"/>
          </a:xfrm>
          <a:custGeom>
            <a:avLst/>
            <a:gdLst/>
            <a:ahLst/>
            <a:cxnLst/>
            <a:rect l="l" t="t" r="r" b="b"/>
            <a:pathLst>
              <a:path w="4164000" h="4190615">
                <a:moveTo>
                  <a:pt x="0" y="0"/>
                </a:moveTo>
                <a:lnTo>
                  <a:pt x="4164000" y="0"/>
                </a:lnTo>
                <a:lnTo>
                  <a:pt x="4164000" y="4190614"/>
                </a:lnTo>
                <a:lnTo>
                  <a:pt x="0" y="4190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319057" y="8500319"/>
            <a:ext cx="1687000" cy="1466073"/>
          </a:xfrm>
          <a:custGeom>
            <a:avLst/>
            <a:gdLst/>
            <a:ahLst/>
            <a:cxnLst/>
            <a:rect l="l" t="t" r="r" b="b"/>
            <a:pathLst>
              <a:path w="1687000" h="1466073">
                <a:moveTo>
                  <a:pt x="0" y="0"/>
                </a:moveTo>
                <a:lnTo>
                  <a:pt x="1687001" y="0"/>
                </a:lnTo>
                <a:lnTo>
                  <a:pt x="1687001" y="1466073"/>
                </a:lnTo>
                <a:lnTo>
                  <a:pt x="0" y="1466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034">
            <a:off x="14868560" y="-2239030"/>
            <a:ext cx="5414219" cy="5448824"/>
          </a:xfrm>
          <a:custGeom>
            <a:avLst/>
            <a:gdLst/>
            <a:ahLst/>
            <a:cxnLst/>
            <a:rect l="l" t="t" r="r" b="b"/>
            <a:pathLst>
              <a:path w="5414219" h="5448824">
                <a:moveTo>
                  <a:pt x="0" y="0"/>
                </a:moveTo>
                <a:lnTo>
                  <a:pt x="5414219" y="0"/>
                </a:lnTo>
                <a:lnTo>
                  <a:pt x="5414219" y="5448824"/>
                </a:lnTo>
                <a:lnTo>
                  <a:pt x="0" y="5448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867302" flipH="1">
            <a:off x="15420242" y="-582893"/>
            <a:ext cx="2192191" cy="3812507"/>
          </a:xfrm>
          <a:custGeom>
            <a:avLst/>
            <a:gdLst/>
            <a:ahLst/>
            <a:cxnLst/>
            <a:rect l="l" t="t" r="r" b="b"/>
            <a:pathLst>
              <a:path w="2192191" h="3812507">
                <a:moveTo>
                  <a:pt x="2192191" y="0"/>
                </a:moveTo>
                <a:lnTo>
                  <a:pt x="0" y="0"/>
                </a:lnTo>
                <a:lnTo>
                  <a:pt x="0" y="3812507"/>
                </a:lnTo>
                <a:lnTo>
                  <a:pt x="2192191" y="3812507"/>
                </a:lnTo>
                <a:lnTo>
                  <a:pt x="2192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339161">
            <a:off x="-3048968" y="-3099562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994784" y="5023215"/>
            <a:ext cx="6581775" cy="117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poder público deve proteger a fauna e vedar práticas que a coloquem em risco.  </a:t>
            </a:r>
            <a:endParaRPr lang="en-US" sz="2400" spc="42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3269" y="6383282"/>
            <a:ext cx="7330315" cy="1925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B6F61A"/>
                </a:solidFill>
                <a:latin typeface="Poppins Bold"/>
              </a:rPr>
              <a:t>RESPONSABILIDADE LEGAL DO MUNICÍPIO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94784" y="5050315"/>
            <a:ext cx="683236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A5E800"/>
                </a:solidFill>
                <a:latin typeface="Open Sans Bold"/>
              </a:rPr>
              <a:t>CF/88, Art. 225,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solidFill>
                  <a:srgbClr val="B6F61A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§1º, VII</a:t>
            </a:r>
            <a:endParaRPr lang="en-US" sz="2200" b="1" dirty="0">
              <a:solidFill>
                <a:srgbClr val="B6F61A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959110" y="9400809"/>
            <a:ext cx="6236607" cy="2574018"/>
            <a:chOff x="0" y="0"/>
            <a:chExt cx="8315476" cy="343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315476" cy="3432024"/>
            </a:xfrm>
            <a:custGeom>
              <a:avLst/>
              <a:gdLst/>
              <a:ahLst/>
              <a:cxnLst/>
              <a:rect l="l" t="t" r="r" b="b"/>
              <a:pathLst>
                <a:path w="8315476" h="3432024">
                  <a:moveTo>
                    <a:pt x="0" y="0"/>
                  </a:moveTo>
                  <a:lnTo>
                    <a:pt x="8315476" y="0"/>
                  </a:lnTo>
                  <a:lnTo>
                    <a:pt x="8315476" y="3432024"/>
                  </a:lnTo>
                  <a:lnTo>
                    <a:pt x="0" y="3432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133000" y="169837"/>
              <a:ext cx="925057" cy="825606"/>
            </a:xfrm>
            <a:custGeom>
              <a:avLst/>
              <a:gdLst/>
              <a:ahLst/>
              <a:cxnLst/>
              <a:rect l="l" t="t" r="r" b="b"/>
              <a:pathLst>
                <a:path w="925057" h="825606">
                  <a:moveTo>
                    <a:pt x="0" y="0"/>
                  </a:moveTo>
                  <a:lnTo>
                    <a:pt x="925057" y="0"/>
                  </a:lnTo>
                  <a:lnTo>
                    <a:pt x="925057" y="825606"/>
                  </a:lnTo>
                  <a:lnTo>
                    <a:pt x="0" y="825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2045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396734" y="148811"/>
              <a:ext cx="769232" cy="893077"/>
            </a:xfrm>
            <a:custGeom>
              <a:avLst/>
              <a:gdLst/>
              <a:ahLst/>
              <a:cxnLst/>
              <a:rect l="l" t="t" r="r" b="b"/>
              <a:pathLst>
                <a:path w="769232" h="893077">
                  <a:moveTo>
                    <a:pt x="0" y="0"/>
                  </a:moveTo>
                  <a:lnTo>
                    <a:pt x="769232" y="0"/>
                  </a:lnTo>
                  <a:lnTo>
                    <a:pt x="769232" y="893077"/>
                  </a:lnTo>
                  <a:lnTo>
                    <a:pt x="0" y="89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2167616" y="213866"/>
              <a:ext cx="13352" cy="762968"/>
            </a:xfrm>
            <a:custGeom>
              <a:avLst/>
              <a:gdLst/>
              <a:ahLst/>
              <a:cxnLst/>
              <a:rect l="l" t="t" r="r" b="b"/>
              <a:pathLst>
                <a:path w="13352" h="762968">
                  <a:moveTo>
                    <a:pt x="0" y="0"/>
                  </a:moveTo>
                  <a:lnTo>
                    <a:pt x="13352" y="0"/>
                  </a:lnTo>
                  <a:lnTo>
                    <a:pt x="13352" y="762968"/>
                  </a:lnTo>
                  <a:lnTo>
                    <a:pt x="0" y="762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374658" y="294047"/>
              <a:ext cx="3985382" cy="561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A5E800"/>
                  </a:solidFill>
                  <a:latin typeface="Open Sans Extra Bold"/>
                </a:rPr>
                <a:t>Batalhão de Policiamento Ambiental</a:t>
              </a:r>
            </a:p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FFFFFF"/>
                  </a:solidFill>
                  <a:latin typeface="Open Sans"/>
                </a:rPr>
                <a:t>Servir e proteger</a:t>
              </a:r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67CFF904-6C26-8A74-E54F-1BBC3D14B1BF}"/>
              </a:ext>
            </a:extLst>
          </p:cNvPr>
          <p:cNvSpPr txBox="1"/>
          <p:nvPr/>
        </p:nvSpPr>
        <p:spPr>
          <a:xfrm>
            <a:off x="9015424" y="7870577"/>
            <a:ext cx="6832368" cy="37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pt-BR" sz="2200" dirty="0">
                <a:solidFill>
                  <a:srgbClr val="B6F61A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Recomendação nº 18/2020 do CNMP e CNJ:</a:t>
            </a:r>
            <a:r>
              <a:rPr lang="en-US" sz="2200" dirty="0">
                <a:solidFill>
                  <a:srgbClr val="B6F61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C97FE63D-4023-38BB-49AF-A6CCB028ED28}"/>
              </a:ext>
            </a:extLst>
          </p:cNvPr>
          <p:cNvSpPr txBox="1"/>
          <p:nvPr/>
        </p:nvSpPr>
        <p:spPr>
          <a:xfrm>
            <a:off x="9015424" y="7907241"/>
            <a:ext cx="6488498" cy="1171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Exige dos municípios programas permanentes de controle ético de animais.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584EDC29-E6B4-0B7B-BACF-C52A265806C9}"/>
              </a:ext>
            </a:extLst>
          </p:cNvPr>
          <p:cNvSpPr txBox="1"/>
          <p:nvPr/>
        </p:nvSpPr>
        <p:spPr>
          <a:xfrm>
            <a:off x="9015424" y="6246700"/>
            <a:ext cx="683236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A5E800"/>
                </a:solidFill>
                <a:effectLst/>
                <a:latin typeface="Open Sans Bold"/>
                <a:ea typeface="Calibri" panose="020F0502020204030204" pitchFamily="34" charset="0"/>
                <a:cs typeface="Times New Roman" panose="02020603050405020304" pitchFamily="18" charset="0"/>
              </a:rPr>
              <a:t>Lei 13.426/2017:</a:t>
            </a:r>
            <a:endParaRPr lang="en-US" sz="2200" b="1" dirty="0">
              <a:solidFill>
                <a:srgbClr val="B6F61A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483ABD3B-55CC-0E61-A14A-96B3367FD5B6}"/>
              </a:ext>
            </a:extLst>
          </p:cNvPr>
          <p:cNvSpPr txBox="1"/>
          <p:nvPr/>
        </p:nvSpPr>
        <p:spPr>
          <a:xfrm>
            <a:off x="9023113" y="6282925"/>
            <a:ext cx="6581775" cy="156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Nacional de Controle Populacional de Cães e Gatos – estimula esterilização, identificação e adoção.</a:t>
            </a:r>
            <a:endParaRPr lang="en-US" sz="2400" spc="42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9230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661" y="329621"/>
            <a:ext cx="1359207" cy="1181207"/>
          </a:xfrm>
          <a:custGeom>
            <a:avLst/>
            <a:gdLst/>
            <a:ahLst/>
            <a:cxnLst/>
            <a:rect l="l" t="t" r="r" b="b"/>
            <a:pathLst>
              <a:path w="1359207" h="1181207">
                <a:moveTo>
                  <a:pt x="0" y="0"/>
                </a:moveTo>
                <a:lnTo>
                  <a:pt x="1359207" y="0"/>
                </a:lnTo>
                <a:lnTo>
                  <a:pt x="1359207" y="1181207"/>
                </a:lnTo>
                <a:lnTo>
                  <a:pt x="0" y="118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627795" y="2557227"/>
            <a:ext cx="5065096" cy="107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B6F61A"/>
                </a:solidFill>
                <a:latin typeface="Poppins Bold"/>
              </a:rPr>
              <a:t>MUNICÍPIOS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64188" y="2557227"/>
            <a:ext cx="10475411" cy="107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FFFFFF"/>
                </a:solidFill>
                <a:latin typeface="Poppins"/>
              </a:rPr>
              <a:t>RESPONSABILIZAÇÃO 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79194" y="3829560"/>
            <a:ext cx="13559001" cy="249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Municípios têm dever legal de atuar.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Omissão pode levar a ações civis públicas.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sociedade também é parte da solução: denúncias, adoções, cuidado e fiscalização</a:t>
            </a:r>
            <a:endParaRPr lang="en-US" sz="3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8215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661" y="329621"/>
            <a:ext cx="1359207" cy="1181207"/>
          </a:xfrm>
          <a:custGeom>
            <a:avLst/>
            <a:gdLst/>
            <a:ahLst/>
            <a:cxnLst/>
            <a:rect l="l" t="t" r="r" b="b"/>
            <a:pathLst>
              <a:path w="1359207" h="1181207">
                <a:moveTo>
                  <a:pt x="0" y="0"/>
                </a:moveTo>
                <a:lnTo>
                  <a:pt x="1359207" y="0"/>
                </a:lnTo>
                <a:lnTo>
                  <a:pt x="1359207" y="1181207"/>
                </a:lnTo>
                <a:lnTo>
                  <a:pt x="0" y="118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094330" y="2403646"/>
            <a:ext cx="12757514" cy="107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B6F61A"/>
                </a:solidFill>
                <a:latin typeface="Poppins Bold"/>
              </a:rPr>
              <a:t>ATAQUES DE CÃES E REBANHOS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79194" y="3829560"/>
            <a:ext cx="13559001" cy="314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Situação frequente no meio rural.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Aumento nos casos de cães errantes atacando ovelhas, cabras, aves e outros animais de criação.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Consequências: prejuízo financeiro, medo, conflitos e até agressões entre vizinhos.</a:t>
            </a:r>
          </a:p>
        </p:txBody>
      </p:sp>
    </p:spTree>
    <p:extLst>
      <p:ext uri="{BB962C8B-B14F-4D97-AF65-F5344CB8AC3E}">
        <p14:creationId xmlns:p14="http://schemas.microsoft.com/office/powerpoint/2010/main" val="50982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787" y="2667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814" b="-92222"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23953" y="-1505648"/>
            <a:ext cx="15382945" cy="6649148"/>
            <a:chOff x="0" y="0"/>
            <a:chExt cx="12407900" cy="5363210"/>
          </a:xfrm>
        </p:grpSpPr>
        <p:sp>
          <p:nvSpPr>
            <p:cNvPr id="4" name="Freeform 4"/>
            <p:cNvSpPr/>
            <p:nvPr/>
          </p:nvSpPr>
          <p:spPr>
            <a:xfrm>
              <a:off x="-1188720" y="-1299210"/>
              <a:ext cx="14579600" cy="7821930"/>
            </a:xfrm>
            <a:custGeom>
              <a:avLst/>
              <a:gdLst/>
              <a:ahLst/>
              <a:cxnLst/>
              <a:rect l="l" t="t" r="r" b="b"/>
              <a:pathLst>
                <a:path w="14579600" h="7821930">
                  <a:moveTo>
                    <a:pt x="1446530" y="2216150"/>
                  </a:moveTo>
                  <a:cubicBezTo>
                    <a:pt x="2578100" y="0"/>
                    <a:pt x="6996430" y="2960370"/>
                    <a:pt x="8751570" y="1879600"/>
                  </a:cubicBezTo>
                  <a:cubicBezTo>
                    <a:pt x="11271250" y="328930"/>
                    <a:pt x="14579600" y="2044700"/>
                    <a:pt x="13321030" y="5191760"/>
                  </a:cubicBezTo>
                  <a:cubicBezTo>
                    <a:pt x="12679680" y="6795770"/>
                    <a:pt x="9763759" y="5523230"/>
                    <a:pt x="8426450" y="6164580"/>
                  </a:cubicBezTo>
                  <a:cubicBezTo>
                    <a:pt x="4964430" y="7821930"/>
                    <a:pt x="0" y="5048250"/>
                    <a:pt x="1446531" y="2216150"/>
                  </a:cubicBezTo>
                  <a:close/>
                </a:path>
              </a:pathLst>
            </a:custGeom>
            <a:blipFill>
              <a:blip r:embed="rId3"/>
              <a:stretch>
                <a:fillRect t="-56262" b="-152232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10090965">
            <a:off x="-1783347" y="8087572"/>
            <a:ext cx="4370918" cy="4398856"/>
          </a:xfrm>
          <a:custGeom>
            <a:avLst/>
            <a:gdLst/>
            <a:ahLst/>
            <a:cxnLst/>
            <a:rect l="l" t="t" r="r" b="b"/>
            <a:pathLst>
              <a:path w="4370918" h="4398856">
                <a:moveTo>
                  <a:pt x="0" y="0"/>
                </a:moveTo>
                <a:lnTo>
                  <a:pt x="4370919" y="0"/>
                </a:lnTo>
                <a:lnTo>
                  <a:pt x="4370919" y="4398856"/>
                </a:lnTo>
                <a:lnTo>
                  <a:pt x="0" y="4398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932697" flipH="1">
            <a:off x="467093" y="8687001"/>
            <a:ext cx="1123215" cy="1953417"/>
          </a:xfrm>
          <a:custGeom>
            <a:avLst/>
            <a:gdLst/>
            <a:ahLst/>
            <a:cxnLst/>
            <a:rect l="l" t="t" r="r" b="b"/>
            <a:pathLst>
              <a:path w="1123215" h="1953417">
                <a:moveTo>
                  <a:pt x="1123214" y="0"/>
                </a:moveTo>
                <a:lnTo>
                  <a:pt x="0" y="0"/>
                </a:lnTo>
                <a:lnTo>
                  <a:pt x="0" y="1953417"/>
                </a:lnTo>
                <a:lnTo>
                  <a:pt x="1123214" y="1953417"/>
                </a:lnTo>
                <a:lnTo>
                  <a:pt x="112321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60838">
            <a:off x="16206000" y="8105968"/>
            <a:ext cx="4164000" cy="4190615"/>
          </a:xfrm>
          <a:custGeom>
            <a:avLst/>
            <a:gdLst/>
            <a:ahLst/>
            <a:cxnLst/>
            <a:rect l="l" t="t" r="r" b="b"/>
            <a:pathLst>
              <a:path w="4164000" h="4190615">
                <a:moveTo>
                  <a:pt x="0" y="0"/>
                </a:moveTo>
                <a:lnTo>
                  <a:pt x="4164000" y="0"/>
                </a:lnTo>
                <a:lnTo>
                  <a:pt x="4164000" y="4190614"/>
                </a:lnTo>
                <a:lnTo>
                  <a:pt x="0" y="4190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319057" y="8500319"/>
            <a:ext cx="1687000" cy="1466073"/>
          </a:xfrm>
          <a:custGeom>
            <a:avLst/>
            <a:gdLst/>
            <a:ahLst/>
            <a:cxnLst/>
            <a:rect l="l" t="t" r="r" b="b"/>
            <a:pathLst>
              <a:path w="1687000" h="1466073">
                <a:moveTo>
                  <a:pt x="0" y="0"/>
                </a:moveTo>
                <a:lnTo>
                  <a:pt x="1687001" y="0"/>
                </a:lnTo>
                <a:lnTo>
                  <a:pt x="1687001" y="1466073"/>
                </a:lnTo>
                <a:lnTo>
                  <a:pt x="0" y="1466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034">
            <a:off x="14868560" y="-2239030"/>
            <a:ext cx="5414219" cy="5448824"/>
          </a:xfrm>
          <a:custGeom>
            <a:avLst/>
            <a:gdLst/>
            <a:ahLst/>
            <a:cxnLst/>
            <a:rect l="l" t="t" r="r" b="b"/>
            <a:pathLst>
              <a:path w="5414219" h="5448824">
                <a:moveTo>
                  <a:pt x="0" y="0"/>
                </a:moveTo>
                <a:lnTo>
                  <a:pt x="5414219" y="0"/>
                </a:lnTo>
                <a:lnTo>
                  <a:pt x="5414219" y="5448824"/>
                </a:lnTo>
                <a:lnTo>
                  <a:pt x="0" y="5448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867302" flipH="1">
            <a:off x="15420242" y="-582893"/>
            <a:ext cx="2192191" cy="3812507"/>
          </a:xfrm>
          <a:custGeom>
            <a:avLst/>
            <a:gdLst/>
            <a:ahLst/>
            <a:cxnLst/>
            <a:rect l="l" t="t" r="r" b="b"/>
            <a:pathLst>
              <a:path w="2192191" h="3812507">
                <a:moveTo>
                  <a:pt x="2192191" y="0"/>
                </a:moveTo>
                <a:lnTo>
                  <a:pt x="0" y="0"/>
                </a:lnTo>
                <a:lnTo>
                  <a:pt x="0" y="3812507"/>
                </a:lnTo>
                <a:lnTo>
                  <a:pt x="2192191" y="3812507"/>
                </a:lnTo>
                <a:lnTo>
                  <a:pt x="2192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339161">
            <a:off x="-3048968" y="-3099562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994784" y="5175800"/>
            <a:ext cx="6581775" cy="1270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dono ou detentor do animal responde pelos danos causados por ele.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72226" y="6447891"/>
            <a:ext cx="5621734" cy="9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B6F61A"/>
                </a:solidFill>
                <a:latin typeface="Poppins Bold"/>
              </a:rPr>
              <a:t>BASE LEGAL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94784" y="5291761"/>
            <a:ext cx="6832368" cy="370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pt-BR" sz="2200" dirty="0">
                <a:solidFill>
                  <a:srgbClr val="B6F61A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Código Civil – Art. 936</a:t>
            </a:r>
            <a:endParaRPr lang="en-US" sz="2200" b="1" dirty="0">
              <a:solidFill>
                <a:srgbClr val="B6F61A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959110" y="9400809"/>
            <a:ext cx="6236607" cy="2574018"/>
            <a:chOff x="0" y="0"/>
            <a:chExt cx="8315476" cy="343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315476" cy="3432024"/>
            </a:xfrm>
            <a:custGeom>
              <a:avLst/>
              <a:gdLst/>
              <a:ahLst/>
              <a:cxnLst/>
              <a:rect l="l" t="t" r="r" b="b"/>
              <a:pathLst>
                <a:path w="8315476" h="3432024">
                  <a:moveTo>
                    <a:pt x="0" y="0"/>
                  </a:moveTo>
                  <a:lnTo>
                    <a:pt x="8315476" y="0"/>
                  </a:lnTo>
                  <a:lnTo>
                    <a:pt x="8315476" y="3432024"/>
                  </a:lnTo>
                  <a:lnTo>
                    <a:pt x="0" y="3432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133000" y="169837"/>
              <a:ext cx="925057" cy="825606"/>
            </a:xfrm>
            <a:custGeom>
              <a:avLst/>
              <a:gdLst/>
              <a:ahLst/>
              <a:cxnLst/>
              <a:rect l="l" t="t" r="r" b="b"/>
              <a:pathLst>
                <a:path w="925057" h="825606">
                  <a:moveTo>
                    <a:pt x="0" y="0"/>
                  </a:moveTo>
                  <a:lnTo>
                    <a:pt x="925057" y="0"/>
                  </a:lnTo>
                  <a:lnTo>
                    <a:pt x="925057" y="825606"/>
                  </a:lnTo>
                  <a:lnTo>
                    <a:pt x="0" y="825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2045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396734" y="148811"/>
              <a:ext cx="769232" cy="893077"/>
            </a:xfrm>
            <a:custGeom>
              <a:avLst/>
              <a:gdLst/>
              <a:ahLst/>
              <a:cxnLst/>
              <a:rect l="l" t="t" r="r" b="b"/>
              <a:pathLst>
                <a:path w="769232" h="893077">
                  <a:moveTo>
                    <a:pt x="0" y="0"/>
                  </a:moveTo>
                  <a:lnTo>
                    <a:pt x="769232" y="0"/>
                  </a:lnTo>
                  <a:lnTo>
                    <a:pt x="769232" y="893077"/>
                  </a:lnTo>
                  <a:lnTo>
                    <a:pt x="0" y="89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2167616" y="213866"/>
              <a:ext cx="13352" cy="762968"/>
            </a:xfrm>
            <a:custGeom>
              <a:avLst/>
              <a:gdLst/>
              <a:ahLst/>
              <a:cxnLst/>
              <a:rect l="l" t="t" r="r" b="b"/>
              <a:pathLst>
                <a:path w="13352" h="762968">
                  <a:moveTo>
                    <a:pt x="0" y="0"/>
                  </a:moveTo>
                  <a:lnTo>
                    <a:pt x="13352" y="0"/>
                  </a:lnTo>
                  <a:lnTo>
                    <a:pt x="13352" y="762968"/>
                  </a:lnTo>
                  <a:lnTo>
                    <a:pt x="0" y="762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374658" y="294047"/>
              <a:ext cx="3985382" cy="561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A5E800"/>
                  </a:solidFill>
                  <a:latin typeface="Open Sans Extra Bold"/>
                </a:rPr>
                <a:t>Batalhão de Policiamento Ambiental</a:t>
              </a:r>
            </a:p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FFFFFF"/>
                  </a:solidFill>
                  <a:latin typeface="Open Sans"/>
                </a:rPr>
                <a:t>Servir e proteger</a:t>
              </a:r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67CFF904-6C26-8A74-E54F-1BBC3D14B1BF}"/>
              </a:ext>
            </a:extLst>
          </p:cNvPr>
          <p:cNvSpPr txBox="1"/>
          <p:nvPr/>
        </p:nvSpPr>
        <p:spPr>
          <a:xfrm>
            <a:off x="8987890" y="7738996"/>
            <a:ext cx="6832368" cy="37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pt-BR" sz="2200" dirty="0">
                <a:solidFill>
                  <a:srgbClr val="B6F61A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Lei de Crimes Ambientais – Art. 32:</a:t>
            </a:r>
            <a:endParaRPr lang="en-US" sz="2200" dirty="0">
              <a:solidFill>
                <a:srgbClr val="B6F61A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C97FE63D-4023-38BB-49AF-A6CCB028ED28}"/>
              </a:ext>
            </a:extLst>
          </p:cNvPr>
          <p:cNvSpPr txBox="1"/>
          <p:nvPr/>
        </p:nvSpPr>
        <p:spPr>
          <a:xfrm>
            <a:off x="8987890" y="7688281"/>
            <a:ext cx="648849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envolver crueldade ou omissão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584EDC29-E6B4-0B7B-BACF-C52A265806C9}"/>
              </a:ext>
            </a:extLst>
          </p:cNvPr>
          <p:cNvSpPr txBox="1"/>
          <p:nvPr/>
        </p:nvSpPr>
        <p:spPr>
          <a:xfrm>
            <a:off x="8994784" y="6484712"/>
            <a:ext cx="6832368" cy="370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pt-BR" sz="2200" dirty="0">
                <a:solidFill>
                  <a:srgbClr val="B6F61A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Lei de Contravenções Penais – Art. 31:</a:t>
            </a:r>
            <a:endParaRPr lang="en-US" sz="2200" b="1" dirty="0">
              <a:solidFill>
                <a:srgbClr val="B6F61A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483ABD3B-55CC-0E61-A14A-96B3367FD5B6}"/>
              </a:ext>
            </a:extLst>
          </p:cNvPr>
          <p:cNvSpPr txBox="1"/>
          <p:nvPr/>
        </p:nvSpPr>
        <p:spPr>
          <a:xfrm>
            <a:off x="8994784" y="6382169"/>
            <a:ext cx="6581775" cy="1270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Proíbe deixar animal perigoso solto ou em local inadequado.</a:t>
            </a:r>
            <a:endParaRPr lang="en-US" sz="2400" spc="42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6037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661" y="329621"/>
            <a:ext cx="1359207" cy="1181207"/>
          </a:xfrm>
          <a:custGeom>
            <a:avLst/>
            <a:gdLst/>
            <a:ahLst/>
            <a:cxnLst/>
            <a:rect l="l" t="t" r="r" b="b"/>
            <a:pathLst>
              <a:path w="1359207" h="1181207">
                <a:moveTo>
                  <a:pt x="0" y="0"/>
                </a:moveTo>
                <a:lnTo>
                  <a:pt x="1359207" y="0"/>
                </a:lnTo>
                <a:lnTo>
                  <a:pt x="1359207" y="1181207"/>
                </a:lnTo>
                <a:lnTo>
                  <a:pt x="0" y="118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724400" y="2557227"/>
            <a:ext cx="9143999" cy="220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B6F61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RESPONSABILIZAÇÃO:</a:t>
            </a:r>
          </a:p>
          <a:p>
            <a:pPr algn="l">
              <a:lnSpc>
                <a:spcPts val="8808"/>
              </a:lnSpc>
              <a:spcBef>
                <a:spcPct val="0"/>
              </a:spcBef>
            </a:pPr>
            <a:endParaRPr lang="en-US" sz="6291" dirty="0">
              <a:solidFill>
                <a:srgbClr val="B6F61A"/>
              </a:solidFill>
              <a:latin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16898" y="3677272"/>
            <a:ext cx="13559001" cy="3735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 tutor do cão for identificado, pode responder civil e criminalmente.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caso de cães sem tutor, o município pode ser responsabilizado por omissão.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Documentação adequada dos ataques (imagens, boletim de ocorrência) é fundamental.</a:t>
            </a:r>
          </a:p>
        </p:txBody>
      </p:sp>
    </p:spTree>
    <p:extLst>
      <p:ext uri="{BB962C8B-B14F-4D97-AF65-F5344CB8AC3E}">
        <p14:creationId xmlns:p14="http://schemas.microsoft.com/office/powerpoint/2010/main" val="112916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77576"/>
            <a:ext cx="18288000" cy="1070267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3" name="Freeform 3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60838">
            <a:off x="16206000" y="8105968"/>
            <a:ext cx="4164000" cy="4190615"/>
          </a:xfrm>
          <a:custGeom>
            <a:avLst/>
            <a:gdLst/>
            <a:ahLst/>
            <a:cxnLst/>
            <a:rect l="l" t="t" r="r" b="b"/>
            <a:pathLst>
              <a:path w="4164000" h="4190615">
                <a:moveTo>
                  <a:pt x="0" y="0"/>
                </a:moveTo>
                <a:lnTo>
                  <a:pt x="4164000" y="0"/>
                </a:lnTo>
                <a:lnTo>
                  <a:pt x="4164000" y="4190614"/>
                </a:lnTo>
                <a:lnTo>
                  <a:pt x="0" y="4190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6319057" y="8500319"/>
            <a:ext cx="1687000" cy="1466073"/>
          </a:xfrm>
          <a:custGeom>
            <a:avLst/>
            <a:gdLst/>
            <a:ahLst/>
            <a:cxnLst/>
            <a:rect l="l" t="t" r="r" b="b"/>
            <a:pathLst>
              <a:path w="1687000" h="1466073">
                <a:moveTo>
                  <a:pt x="0" y="0"/>
                </a:moveTo>
                <a:lnTo>
                  <a:pt x="1687001" y="0"/>
                </a:lnTo>
                <a:lnTo>
                  <a:pt x="1687001" y="1466073"/>
                </a:lnTo>
                <a:lnTo>
                  <a:pt x="0" y="14660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39161">
            <a:off x="-3048968" y="-3099562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25800" y="8392727"/>
            <a:ext cx="5035399" cy="1114082"/>
          </a:xfrm>
          <a:custGeom>
            <a:avLst/>
            <a:gdLst/>
            <a:ahLst/>
            <a:cxnLst/>
            <a:rect l="l" t="t" r="r" b="b"/>
            <a:pathLst>
              <a:path w="5035399" h="1114082">
                <a:moveTo>
                  <a:pt x="0" y="0"/>
                </a:moveTo>
                <a:lnTo>
                  <a:pt x="5035400" y="0"/>
                </a:lnTo>
                <a:lnTo>
                  <a:pt x="5035400" y="1114082"/>
                </a:lnTo>
                <a:lnTo>
                  <a:pt x="0" y="11140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204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590748" y="5121428"/>
            <a:ext cx="11399260" cy="1520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599"/>
              </a:lnSpc>
              <a:spcBef>
                <a:spcPct val="0"/>
              </a:spcBef>
            </a:pPr>
            <a:r>
              <a:rPr lang="en-US" sz="8000" dirty="0">
                <a:solidFill>
                  <a:srgbClr val="B6F61A"/>
                </a:solidFill>
                <a:latin typeface="Poppins Bold"/>
              </a:rPr>
              <a:t>ENCAMINHAMENTOS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90748" y="4154076"/>
            <a:ext cx="8510805" cy="153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Poppins"/>
              </a:rPr>
              <a:t>PROPOSTAS 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20" name="Freeform 20"/>
          <p:cNvSpPr/>
          <p:nvPr/>
        </p:nvSpPr>
        <p:spPr>
          <a:xfrm>
            <a:off x="3493364" y="1601115"/>
            <a:ext cx="3392402" cy="7658875"/>
          </a:xfrm>
          <a:custGeom>
            <a:avLst/>
            <a:gdLst/>
            <a:ahLst/>
            <a:cxnLst/>
            <a:rect l="l" t="t" r="r" b="b"/>
            <a:pathLst>
              <a:path w="3392402" h="7658875">
                <a:moveTo>
                  <a:pt x="0" y="0"/>
                </a:moveTo>
                <a:lnTo>
                  <a:pt x="3392402" y="0"/>
                </a:lnTo>
                <a:lnTo>
                  <a:pt x="3392402" y="7658875"/>
                </a:lnTo>
                <a:lnTo>
                  <a:pt x="0" y="76588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884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661" y="329621"/>
            <a:ext cx="1359207" cy="1181207"/>
          </a:xfrm>
          <a:custGeom>
            <a:avLst/>
            <a:gdLst/>
            <a:ahLst/>
            <a:cxnLst/>
            <a:rect l="l" t="t" r="r" b="b"/>
            <a:pathLst>
              <a:path w="1359207" h="1181207">
                <a:moveTo>
                  <a:pt x="0" y="0"/>
                </a:moveTo>
                <a:lnTo>
                  <a:pt x="1359207" y="0"/>
                </a:lnTo>
                <a:lnTo>
                  <a:pt x="1359207" y="1181207"/>
                </a:lnTo>
                <a:lnTo>
                  <a:pt x="0" y="118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828800" y="2557227"/>
            <a:ext cx="15237732" cy="220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B6F61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PARA O PODER PÚBLICO MUNICIPAL:</a:t>
            </a:r>
          </a:p>
          <a:p>
            <a:pPr algn="l">
              <a:lnSpc>
                <a:spcPts val="8808"/>
              </a:lnSpc>
              <a:spcBef>
                <a:spcPct val="0"/>
              </a:spcBef>
            </a:pPr>
            <a:endParaRPr lang="en-US" sz="6291" dirty="0">
              <a:solidFill>
                <a:srgbClr val="B6F61A"/>
              </a:solidFill>
              <a:latin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92843" y="4157003"/>
            <a:ext cx="13559001" cy="1957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ou fortalecimento do Centro de Controle de Zoonoses (CCZ).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Implantação de um canil municipal com estrutura adequada.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castração e </a:t>
            </a:r>
            <a:r>
              <a:rPr lang="pt-BR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chipagem</a:t>
            </a: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animais.</a:t>
            </a:r>
          </a:p>
        </p:txBody>
      </p:sp>
    </p:spTree>
    <p:extLst>
      <p:ext uri="{BB962C8B-B14F-4D97-AF65-F5344CB8AC3E}">
        <p14:creationId xmlns:p14="http://schemas.microsoft.com/office/powerpoint/2010/main" val="295535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661" y="329621"/>
            <a:ext cx="1359207" cy="1181207"/>
          </a:xfrm>
          <a:custGeom>
            <a:avLst/>
            <a:gdLst/>
            <a:ahLst/>
            <a:cxnLst/>
            <a:rect l="l" t="t" r="r" b="b"/>
            <a:pathLst>
              <a:path w="1359207" h="1181207">
                <a:moveTo>
                  <a:pt x="0" y="0"/>
                </a:moveTo>
                <a:lnTo>
                  <a:pt x="1359207" y="0"/>
                </a:lnTo>
                <a:lnTo>
                  <a:pt x="1359207" y="1181207"/>
                </a:lnTo>
                <a:lnTo>
                  <a:pt x="0" y="118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85048" y="2561359"/>
            <a:ext cx="13310109" cy="220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B6F61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PARA O LEGISLATIVO MUNICIPAL:</a:t>
            </a:r>
          </a:p>
          <a:p>
            <a:pPr algn="l">
              <a:lnSpc>
                <a:spcPts val="8808"/>
              </a:lnSpc>
              <a:spcBef>
                <a:spcPct val="0"/>
              </a:spcBef>
            </a:pPr>
            <a:endParaRPr lang="en-US" sz="6291" dirty="0">
              <a:solidFill>
                <a:srgbClr val="B6F61A"/>
              </a:solidFill>
              <a:latin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92843" y="4157003"/>
            <a:ext cx="13559001" cy="334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Projetos de lei para: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do Fundo Municipal de Proteção Animal;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Aplicação de multas por abandono e maus-tratos;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Regulamentação de feiras de adoção e campanhas educativas.</a:t>
            </a:r>
          </a:p>
        </p:txBody>
      </p:sp>
    </p:spTree>
    <p:extLst>
      <p:ext uri="{BB962C8B-B14F-4D97-AF65-F5344CB8AC3E}">
        <p14:creationId xmlns:p14="http://schemas.microsoft.com/office/powerpoint/2010/main" val="209989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661" y="329621"/>
            <a:ext cx="1359207" cy="1181207"/>
          </a:xfrm>
          <a:custGeom>
            <a:avLst/>
            <a:gdLst/>
            <a:ahLst/>
            <a:cxnLst/>
            <a:rect l="l" t="t" r="r" b="b"/>
            <a:pathLst>
              <a:path w="1359207" h="1181207">
                <a:moveTo>
                  <a:pt x="0" y="0"/>
                </a:moveTo>
                <a:lnTo>
                  <a:pt x="1359207" y="0"/>
                </a:lnTo>
                <a:lnTo>
                  <a:pt x="1359207" y="1181207"/>
                </a:lnTo>
                <a:lnTo>
                  <a:pt x="0" y="118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818331" y="2814128"/>
            <a:ext cx="9115989" cy="220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B6F61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PARA A COMUNIDADE:</a:t>
            </a:r>
          </a:p>
          <a:p>
            <a:pPr algn="l">
              <a:lnSpc>
                <a:spcPts val="8808"/>
              </a:lnSpc>
              <a:spcBef>
                <a:spcPct val="0"/>
              </a:spcBef>
            </a:pPr>
            <a:endParaRPr lang="en-US" sz="6291" dirty="0">
              <a:solidFill>
                <a:srgbClr val="B6F61A"/>
              </a:solidFill>
              <a:latin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92843" y="4157003"/>
            <a:ext cx="13559001" cy="1957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Denunciar casos de maus-tratos e abandono.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de campanhas, apoiar ONGs e adotar animais.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Conscientizar vizinhos sobre a guarda responsável.</a:t>
            </a:r>
          </a:p>
        </p:txBody>
      </p:sp>
    </p:spTree>
    <p:extLst>
      <p:ext uri="{BB962C8B-B14F-4D97-AF65-F5344CB8AC3E}">
        <p14:creationId xmlns:p14="http://schemas.microsoft.com/office/powerpoint/2010/main" val="222957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661" y="329621"/>
            <a:ext cx="1359207" cy="1181207"/>
          </a:xfrm>
          <a:custGeom>
            <a:avLst/>
            <a:gdLst/>
            <a:ahLst/>
            <a:cxnLst/>
            <a:rect l="l" t="t" r="r" b="b"/>
            <a:pathLst>
              <a:path w="1359207" h="1181207">
                <a:moveTo>
                  <a:pt x="0" y="0"/>
                </a:moveTo>
                <a:lnTo>
                  <a:pt x="1359207" y="0"/>
                </a:lnTo>
                <a:lnTo>
                  <a:pt x="1359207" y="1181207"/>
                </a:lnTo>
                <a:lnTo>
                  <a:pt x="0" y="118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975434" y="2728677"/>
            <a:ext cx="6601000" cy="107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B6F61A"/>
                </a:solidFill>
                <a:latin typeface="Poppins Bold"/>
              </a:rPr>
              <a:t>ENCERRAMENTO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54869" y="4157003"/>
            <a:ext cx="14932932" cy="2550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Reafirmação do compromisso do Policiamento Militar Ambiental com o bem-estar animal, a ordem pública e o cumprimento da legislação.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Agradecimento à Câmara e aos presentes.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Colocação à disposição para dúvidas e encaminhamentos.</a:t>
            </a:r>
          </a:p>
        </p:txBody>
      </p:sp>
    </p:spTree>
    <p:extLst>
      <p:ext uri="{BB962C8B-B14F-4D97-AF65-F5344CB8AC3E}">
        <p14:creationId xmlns:p14="http://schemas.microsoft.com/office/powerpoint/2010/main" val="322427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00"/>
            <a:ext cx="18288000" cy="105156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60838">
            <a:off x="16206000" y="8105968"/>
            <a:ext cx="4164000" cy="4190615"/>
          </a:xfrm>
          <a:custGeom>
            <a:avLst/>
            <a:gdLst/>
            <a:ahLst/>
            <a:cxnLst/>
            <a:rect l="l" t="t" r="r" b="b"/>
            <a:pathLst>
              <a:path w="4164000" h="4190615">
                <a:moveTo>
                  <a:pt x="0" y="0"/>
                </a:moveTo>
                <a:lnTo>
                  <a:pt x="4164000" y="0"/>
                </a:lnTo>
                <a:lnTo>
                  <a:pt x="4164000" y="4190614"/>
                </a:lnTo>
                <a:lnTo>
                  <a:pt x="0" y="4190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6319057" y="8500319"/>
            <a:ext cx="1687000" cy="1466073"/>
          </a:xfrm>
          <a:custGeom>
            <a:avLst/>
            <a:gdLst/>
            <a:ahLst/>
            <a:cxnLst/>
            <a:rect l="l" t="t" r="r" b="b"/>
            <a:pathLst>
              <a:path w="1687000" h="1466073">
                <a:moveTo>
                  <a:pt x="0" y="0"/>
                </a:moveTo>
                <a:lnTo>
                  <a:pt x="1687001" y="0"/>
                </a:lnTo>
                <a:lnTo>
                  <a:pt x="1687001" y="1466073"/>
                </a:lnTo>
                <a:lnTo>
                  <a:pt x="0" y="14660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39161">
            <a:off x="-3048968" y="-3099562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75917" y="1603278"/>
            <a:ext cx="3392402" cy="7658875"/>
          </a:xfrm>
          <a:custGeom>
            <a:avLst/>
            <a:gdLst/>
            <a:ahLst/>
            <a:cxnLst/>
            <a:rect l="l" t="t" r="r" b="b"/>
            <a:pathLst>
              <a:path w="3392402" h="7658875">
                <a:moveTo>
                  <a:pt x="0" y="0"/>
                </a:moveTo>
                <a:lnTo>
                  <a:pt x="3392402" y="0"/>
                </a:lnTo>
                <a:lnTo>
                  <a:pt x="3392402" y="7658875"/>
                </a:lnTo>
                <a:lnTo>
                  <a:pt x="0" y="76588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94213">
            <a:off x="3554418" y="8500319"/>
            <a:ext cx="5035399" cy="1114082"/>
          </a:xfrm>
          <a:custGeom>
            <a:avLst/>
            <a:gdLst/>
            <a:ahLst/>
            <a:cxnLst/>
            <a:rect l="l" t="t" r="r" b="b"/>
            <a:pathLst>
              <a:path w="5035399" h="1114082">
                <a:moveTo>
                  <a:pt x="0" y="0"/>
                </a:moveTo>
                <a:lnTo>
                  <a:pt x="5035399" y="0"/>
                </a:lnTo>
                <a:lnTo>
                  <a:pt x="5035399" y="1114082"/>
                </a:lnTo>
                <a:lnTo>
                  <a:pt x="0" y="1114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097118" y="4059930"/>
            <a:ext cx="10694764" cy="3498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21"/>
              </a:lnSpc>
              <a:spcBef>
                <a:spcPct val="0"/>
              </a:spcBef>
            </a:pPr>
            <a:r>
              <a:rPr lang="pt-BR" sz="3600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Cap. PM </a:t>
            </a:r>
            <a:r>
              <a:rPr lang="pt-BR" sz="36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Rafael</a:t>
            </a:r>
            <a:r>
              <a:rPr lang="pt-BR" sz="3600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Victor Targino de Araújo </a:t>
            </a:r>
          </a:p>
          <a:p>
            <a:pPr algn="ctr">
              <a:lnSpc>
                <a:spcPts val="9221"/>
              </a:lnSpc>
              <a:spcBef>
                <a:spcPct val="0"/>
              </a:spcBef>
            </a:pPr>
            <a:r>
              <a:rPr lang="pt-BR" sz="2700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Comandante da 2ª Companhia de Policiamento Ambiental do RN</a:t>
            </a:r>
          </a:p>
          <a:p>
            <a:pPr algn="just">
              <a:lnSpc>
                <a:spcPts val="9221"/>
              </a:lnSpc>
              <a:spcBef>
                <a:spcPct val="0"/>
              </a:spcBef>
            </a:pPr>
            <a:endParaRPr lang="en-US" sz="66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204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 rot="-709034">
            <a:off x="14399578" y="-219965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1" y="0"/>
                </a:lnTo>
                <a:lnTo>
                  <a:pt x="5843511" y="5880861"/>
                </a:lnTo>
                <a:lnTo>
                  <a:pt x="0" y="588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867302" flipH="1">
            <a:off x="14995002" y="-412199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39161">
            <a:off x="-3048968" y="-3099562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693234" y="1482083"/>
            <a:ext cx="1322366" cy="1180201"/>
          </a:xfrm>
          <a:custGeom>
            <a:avLst/>
            <a:gdLst/>
            <a:ahLst/>
            <a:cxnLst/>
            <a:rect l="l" t="t" r="r" b="b"/>
            <a:pathLst>
              <a:path w="1322366" h="1180201">
                <a:moveTo>
                  <a:pt x="0" y="0"/>
                </a:moveTo>
                <a:lnTo>
                  <a:pt x="1322366" y="0"/>
                </a:lnTo>
                <a:lnTo>
                  <a:pt x="1322366" y="1180201"/>
                </a:lnTo>
                <a:lnTo>
                  <a:pt x="0" y="11802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204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99737" y="1452026"/>
            <a:ext cx="1099615" cy="1276651"/>
          </a:xfrm>
          <a:custGeom>
            <a:avLst/>
            <a:gdLst/>
            <a:ahLst/>
            <a:cxnLst/>
            <a:rect l="l" t="t" r="r" b="b"/>
            <a:pathLst>
              <a:path w="1099615" h="1276651">
                <a:moveTo>
                  <a:pt x="0" y="0"/>
                </a:moveTo>
                <a:lnTo>
                  <a:pt x="1099615" y="0"/>
                </a:lnTo>
                <a:lnTo>
                  <a:pt x="1099615" y="1276651"/>
                </a:lnTo>
                <a:lnTo>
                  <a:pt x="0" y="12766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172214" y="1545022"/>
            <a:ext cx="19087" cy="1090660"/>
          </a:xfrm>
          <a:custGeom>
            <a:avLst/>
            <a:gdLst/>
            <a:ahLst/>
            <a:cxnLst/>
            <a:rect l="l" t="t" r="r" b="b"/>
            <a:pathLst>
              <a:path w="19087" h="1090660">
                <a:moveTo>
                  <a:pt x="0" y="0"/>
                </a:moveTo>
                <a:lnTo>
                  <a:pt x="19087" y="0"/>
                </a:lnTo>
                <a:lnTo>
                  <a:pt x="19087" y="1090660"/>
                </a:lnTo>
                <a:lnTo>
                  <a:pt x="0" y="10906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935776" y="8635599"/>
            <a:ext cx="2671394" cy="447894"/>
            <a:chOff x="0" y="0"/>
            <a:chExt cx="3561858" cy="597192"/>
          </a:xfrm>
        </p:grpSpPr>
        <p:sp>
          <p:nvSpPr>
            <p:cNvPr id="15" name="TextBox 15"/>
            <p:cNvSpPr txBox="1"/>
            <p:nvPr/>
          </p:nvSpPr>
          <p:spPr>
            <a:xfrm>
              <a:off x="689935" y="5438"/>
              <a:ext cx="2871923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Poppins Bold"/>
                </a:rPr>
                <a:t>@bpamb.pmrn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597192" cy="597192"/>
            </a:xfrm>
            <a:custGeom>
              <a:avLst/>
              <a:gdLst/>
              <a:ahLst/>
              <a:cxnLst/>
              <a:rect l="l" t="t" r="r" b="b"/>
              <a:pathLst>
                <a:path w="597192" h="597192">
                  <a:moveTo>
                    <a:pt x="0" y="0"/>
                  </a:moveTo>
                  <a:lnTo>
                    <a:pt x="597192" y="0"/>
                  </a:lnTo>
                  <a:lnTo>
                    <a:pt x="597192" y="597192"/>
                  </a:lnTo>
                  <a:lnTo>
                    <a:pt x="0" y="59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8374854" y="6382315"/>
            <a:ext cx="1793238" cy="2061193"/>
          </a:xfrm>
          <a:custGeom>
            <a:avLst/>
            <a:gdLst/>
            <a:ahLst/>
            <a:cxnLst/>
            <a:rect l="l" t="t" r="r" b="b"/>
            <a:pathLst>
              <a:path w="1793238" h="2061193">
                <a:moveTo>
                  <a:pt x="0" y="0"/>
                </a:moveTo>
                <a:lnTo>
                  <a:pt x="1793238" y="0"/>
                </a:lnTo>
                <a:lnTo>
                  <a:pt x="1793238" y="2061193"/>
                </a:lnTo>
                <a:lnTo>
                  <a:pt x="0" y="20611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3388771"/>
            <a:ext cx="16230600" cy="284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88"/>
              </a:lnSpc>
              <a:spcBef>
                <a:spcPct val="0"/>
              </a:spcBef>
            </a:pPr>
            <a:r>
              <a:rPr lang="en-US" sz="15705">
                <a:solidFill>
                  <a:srgbClr val="FFFFFF"/>
                </a:solidFill>
                <a:latin typeface="Poppins Bold"/>
              </a:rPr>
              <a:t>OBRIGADO!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97676" y="1652863"/>
            <a:ext cx="6260063" cy="80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r>
              <a:rPr lang="en-US" sz="2380">
                <a:solidFill>
                  <a:srgbClr val="A5E800"/>
                </a:solidFill>
                <a:latin typeface="Open Sans Extra Bold"/>
              </a:rPr>
              <a:t>Batalhão de Policiamento Ambiental </a:t>
            </a:r>
          </a:p>
          <a:p>
            <a:pPr algn="l">
              <a:lnSpc>
                <a:spcPts val="3332"/>
              </a:lnSpc>
            </a:pPr>
            <a:r>
              <a:rPr lang="en-US" sz="2380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814" b="-92222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23953" y="-1505648"/>
            <a:ext cx="15382945" cy="6649148"/>
            <a:chOff x="0" y="0"/>
            <a:chExt cx="12407900" cy="5363210"/>
          </a:xfrm>
        </p:grpSpPr>
        <p:sp>
          <p:nvSpPr>
            <p:cNvPr id="4" name="Freeform 4"/>
            <p:cNvSpPr/>
            <p:nvPr/>
          </p:nvSpPr>
          <p:spPr>
            <a:xfrm>
              <a:off x="-1188720" y="-1299210"/>
              <a:ext cx="14579600" cy="7821930"/>
            </a:xfrm>
            <a:custGeom>
              <a:avLst/>
              <a:gdLst/>
              <a:ahLst/>
              <a:cxnLst/>
              <a:rect l="l" t="t" r="r" b="b"/>
              <a:pathLst>
                <a:path w="14579600" h="7821930">
                  <a:moveTo>
                    <a:pt x="1446530" y="2216150"/>
                  </a:moveTo>
                  <a:cubicBezTo>
                    <a:pt x="2578100" y="0"/>
                    <a:pt x="6996430" y="2960370"/>
                    <a:pt x="8751570" y="1879600"/>
                  </a:cubicBezTo>
                  <a:cubicBezTo>
                    <a:pt x="11271250" y="328930"/>
                    <a:pt x="14579600" y="2044700"/>
                    <a:pt x="13321030" y="5191760"/>
                  </a:cubicBezTo>
                  <a:cubicBezTo>
                    <a:pt x="12679680" y="6795770"/>
                    <a:pt x="9763759" y="5523230"/>
                    <a:pt x="8426450" y="6164580"/>
                  </a:cubicBezTo>
                  <a:cubicBezTo>
                    <a:pt x="4964430" y="7821930"/>
                    <a:pt x="0" y="5048250"/>
                    <a:pt x="1446531" y="2216150"/>
                  </a:cubicBezTo>
                  <a:close/>
                </a:path>
              </a:pathLst>
            </a:custGeom>
            <a:blipFill>
              <a:blip r:embed="rId3"/>
              <a:stretch>
                <a:fillRect t="-36764" b="-36764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10090965">
            <a:off x="-1783347" y="8087572"/>
            <a:ext cx="4370918" cy="4398856"/>
          </a:xfrm>
          <a:custGeom>
            <a:avLst/>
            <a:gdLst/>
            <a:ahLst/>
            <a:cxnLst/>
            <a:rect l="l" t="t" r="r" b="b"/>
            <a:pathLst>
              <a:path w="4370918" h="4398856">
                <a:moveTo>
                  <a:pt x="0" y="0"/>
                </a:moveTo>
                <a:lnTo>
                  <a:pt x="4370919" y="0"/>
                </a:lnTo>
                <a:lnTo>
                  <a:pt x="4370919" y="4398856"/>
                </a:lnTo>
                <a:lnTo>
                  <a:pt x="0" y="4398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932697" flipH="1">
            <a:off x="467093" y="8687001"/>
            <a:ext cx="1123215" cy="1953417"/>
          </a:xfrm>
          <a:custGeom>
            <a:avLst/>
            <a:gdLst/>
            <a:ahLst/>
            <a:cxnLst/>
            <a:rect l="l" t="t" r="r" b="b"/>
            <a:pathLst>
              <a:path w="1123215" h="1953417">
                <a:moveTo>
                  <a:pt x="1123214" y="0"/>
                </a:moveTo>
                <a:lnTo>
                  <a:pt x="0" y="0"/>
                </a:lnTo>
                <a:lnTo>
                  <a:pt x="0" y="1953417"/>
                </a:lnTo>
                <a:lnTo>
                  <a:pt x="1123214" y="1953417"/>
                </a:lnTo>
                <a:lnTo>
                  <a:pt x="112321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60838">
            <a:off x="16206000" y="8105968"/>
            <a:ext cx="4164000" cy="4190615"/>
          </a:xfrm>
          <a:custGeom>
            <a:avLst/>
            <a:gdLst/>
            <a:ahLst/>
            <a:cxnLst/>
            <a:rect l="l" t="t" r="r" b="b"/>
            <a:pathLst>
              <a:path w="4164000" h="4190615">
                <a:moveTo>
                  <a:pt x="0" y="0"/>
                </a:moveTo>
                <a:lnTo>
                  <a:pt x="4164000" y="0"/>
                </a:lnTo>
                <a:lnTo>
                  <a:pt x="4164000" y="4190614"/>
                </a:lnTo>
                <a:lnTo>
                  <a:pt x="0" y="4190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319057" y="8500319"/>
            <a:ext cx="1687000" cy="1466073"/>
          </a:xfrm>
          <a:custGeom>
            <a:avLst/>
            <a:gdLst/>
            <a:ahLst/>
            <a:cxnLst/>
            <a:rect l="l" t="t" r="r" b="b"/>
            <a:pathLst>
              <a:path w="1687000" h="1466073">
                <a:moveTo>
                  <a:pt x="0" y="0"/>
                </a:moveTo>
                <a:lnTo>
                  <a:pt x="1687001" y="0"/>
                </a:lnTo>
                <a:lnTo>
                  <a:pt x="1687001" y="1466073"/>
                </a:lnTo>
                <a:lnTo>
                  <a:pt x="0" y="1466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034">
            <a:off x="14868560" y="-2239030"/>
            <a:ext cx="5414219" cy="5448824"/>
          </a:xfrm>
          <a:custGeom>
            <a:avLst/>
            <a:gdLst/>
            <a:ahLst/>
            <a:cxnLst/>
            <a:rect l="l" t="t" r="r" b="b"/>
            <a:pathLst>
              <a:path w="5414219" h="5448824">
                <a:moveTo>
                  <a:pt x="0" y="0"/>
                </a:moveTo>
                <a:lnTo>
                  <a:pt x="5414219" y="0"/>
                </a:lnTo>
                <a:lnTo>
                  <a:pt x="5414219" y="5448824"/>
                </a:lnTo>
                <a:lnTo>
                  <a:pt x="0" y="5448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867302" flipH="1">
            <a:off x="15420242" y="-582893"/>
            <a:ext cx="2192191" cy="3812507"/>
          </a:xfrm>
          <a:custGeom>
            <a:avLst/>
            <a:gdLst/>
            <a:ahLst/>
            <a:cxnLst/>
            <a:rect l="l" t="t" r="r" b="b"/>
            <a:pathLst>
              <a:path w="2192191" h="3812507">
                <a:moveTo>
                  <a:pt x="2192191" y="0"/>
                </a:moveTo>
                <a:lnTo>
                  <a:pt x="0" y="0"/>
                </a:lnTo>
                <a:lnTo>
                  <a:pt x="0" y="3812507"/>
                </a:lnTo>
                <a:lnTo>
                  <a:pt x="2192191" y="3812507"/>
                </a:lnTo>
                <a:lnTo>
                  <a:pt x="2192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339161">
            <a:off x="-3048968" y="-3099562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756661" y="5657437"/>
            <a:ext cx="8570936" cy="334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Batalhão de Policiamento Ambiental da Polícia Militar do Rio Grande do Norte atua na proteção da fauna, flora e na prevenção de crimes ambientais.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sede em Natal e companhias descentralizadas, a 2ª Companhia abrange cerca de 40 municípios nas regiões do Seridó e Oeste Potiguar.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 com fiscalização ambiental, resgate de animais, educação ambiental e combate a crimes ambientais.</a:t>
            </a:r>
            <a:endParaRPr lang="en-US" sz="2400" spc="42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60403" y="6964522"/>
            <a:ext cx="6894514" cy="108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9600" dirty="0" err="1">
                <a:solidFill>
                  <a:srgbClr val="B6F61A"/>
                </a:solidFill>
                <a:latin typeface="Poppins Bold"/>
              </a:rPr>
              <a:t>BPAmb</a:t>
            </a:r>
            <a:endParaRPr lang="en-US" sz="9600" dirty="0">
              <a:solidFill>
                <a:srgbClr val="B6F61A"/>
              </a:solidFill>
              <a:latin typeface="Poppins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959110" y="9400809"/>
            <a:ext cx="6236607" cy="2574018"/>
            <a:chOff x="0" y="0"/>
            <a:chExt cx="8315476" cy="343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315476" cy="3432024"/>
            </a:xfrm>
            <a:custGeom>
              <a:avLst/>
              <a:gdLst/>
              <a:ahLst/>
              <a:cxnLst/>
              <a:rect l="l" t="t" r="r" b="b"/>
              <a:pathLst>
                <a:path w="8315476" h="3432024">
                  <a:moveTo>
                    <a:pt x="0" y="0"/>
                  </a:moveTo>
                  <a:lnTo>
                    <a:pt x="8315476" y="0"/>
                  </a:lnTo>
                  <a:lnTo>
                    <a:pt x="8315476" y="3432024"/>
                  </a:lnTo>
                  <a:lnTo>
                    <a:pt x="0" y="3432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133000" y="169837"/>
              <a:ext cx="925057" cy="825606"/>
            </a:xfrm>
            <a:custGeom>
              <a:avLst/>
              <a:gdLst/>
              <a:ahLst/>
              <a:cxnLst/>
              <a:rect l="l" t="t" r="r" b="b"/>
              <a:pathLst>
                <a:path w="925057" h="825606">
                  <a:moveTo>
                    <a:pt x="0" y="0"/>
                  </a:moveTo>
                  <a:lnTo>
                    <a:pt x="925057" y="0"/>
                  </a:lnTo>
                  <a:lnTo>
                    <a:pt x="925057" y="825606"/>
                  </a:lnTo>
                  <a:lnTo>
                    <a:pt x="0" y="825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2045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396734" y="148811"/>
              <a:ext cx="769232" cy="893077"/>
            </a:xfrm>
            <a:custGeom>
              <a:avLst/>
              <a:gdLst/>
              <a:ahLst/>
              <a:cxnLst/>
              <a:rect l="l" t="t" r="r" b="b"/>
              <a:pathLst>
                <a:path w="769232" h="893077">
                  <a:moveTo>
                    <a:pt x="0" y="0"/>
                  </a:moveTo>
                  <a:lnTo>
                    <a:pt x="769232" y="0"/>
                  </a:lnTo>
                  <a:lnTo>
                    <a:pt x="769232" y="893077"/>
                  </a:lnTo>
                  <a:lnTo>
                    <a:pt x="0" y="89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2167616" y="213866"/>
              <a:ext cx="13352" cy="762968"/>
            </a:xfrm>
            <a:custGeom>
              <a:avLst/>
              <a:gdLst/>
              <a:ahLst/>
              <a:cxnLst/>
              <a:rect l="l" t="t" r="r" b="b"/>
              <a:pathLst>
                <a:path w="13352" h="762968">
                  <a:moveTo>
                    <a:pt x="0" y="0"/>
                  </a:moveTo>
                  <a:lnTo>
                    <a:pt x="13352" y="0"/>
                  </a:lnTo>
                  <a:lnTo>
                    <a:pt x="13352" y="762968"/>
                  </a:lnTo>
                  <a:lnTo>
                    <a:pt x="0" y="762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374658" y="294047"/>
              <a:ext cx="3985382" cy="561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A5E800"/>
                  </a:solidFill>
                  <a:latin typeface="Open Sans Extra Bold"/>
                </a:rPr>
                <a:t>Batalhão de Policiamento Ambiental</a:t>
              </a:r>
            </a:p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FFFFFF"/>
                  </a:solidFill>
                  <a:latin typeface="Open Sans"/>
                </a:rPr>
                <a:t>Servir e proteger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3" name="Freeform 3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60838">
            <a:off x="16206000" y="8105968"/>
            <a:ext cx="4164000" cy="4190615"/>
          </a:xfrm>
          <a:custGeom>
            <a:avLst/>
            <a:gdLst/>
            <a:ahLst/>
            <a:cxnLst/>
            <a:rect l="l" t="t" r="r" b="b"/>
            <a:pathLst>
              <a:path w="4164000" h="4190615">
                <a:moveTo>
                  <a:pt x="0" y="0"/>
                </a:moveTo>
                <a:lnTo>
                  <a:pt x="4164000" y="0"/>
                </a:lnTo>
                <a:lnTo>
                  <a:pt x="4164000" y="4190614"/>
                </a:lnTo>
                <a:lnTo>
                  <a:pt x="0" y="4190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6319057" y="8500319"/>
            <a:ext cx="1687000" cy="1466073"/>
          </a:xfrm>
          <a:custGeom>
            <a:avLst/>
            <a:gdLst/>
            <a:ahLst/>
            <a:cxnLst/>
            <a:rect l="l" t="t" r="r" b="b"/>
            <a:pathLst>
              <a:path w="1687000" h="1466073">
                <a:moveTo>
                  <a:pt x="0" y="0"/>
                </a:moveTo>
                <a:lnTo>
                  <a:pt x="1687001" y="0"/>
                </a:lnTo>
                <a:lnTo>
                  <a:pt x="1687001" y="1466073"/>
                </a:lnTo>
                <a:lnTo>
                  <a:pt x="0" y="14660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39161">
            <a:off x="-3048968" y="-3099562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25800" y="8392727"/>
            <a:ext cx="5035399" cy="1114082"/>
          </a:xfrm>
          <a:custGeom>
            <a:avLst/>
            <a:gdLst/>
            <a:ahLst/>
            <a:cxnLst/>
            <a:rect l="l" t="t" r="r" b="b"/>
            <a:pathLst>
              <a:path w="5035399" h="1114082">
                <a:moveTo>
                  <a:pt x="0" y="0"/>
                </a:moveTo>
                <a:lnTo>
                  <a:pt x="5035400" y="0"/>
                </a:lnTo>
                <a:lnTo>
                  <a:pt x="5035400" y="1114082"/>
                </a:lnTo>
                <a:lnTo>
                  <a:pt x="0" y="11140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204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393856" y="5130893"/>
            <a:ext cx="8510805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B6F61A"/>
                </a:solidFill>
                <a:latin typeface="Poppins Bold"/>
              </a:rPr>
              <a:t>AMBIENTAIS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93856" y="4115354"/>
            <a:ext cx="8510805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FFFFFF"/>
                </a:solidFill>
                <a:latin typeface="Poppins"/>
              </a:rPr>
              <a:t>CRIMES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20" name="Freeform 20"/>
          <p:cNvSpPr/>
          <p:nvPr/>
        </p:nvSpPr>
        <p:spPr>
          <a:xfrm>
            <a:off x="4375917" y="1603278"/>
            <a:ext cx="3392402" cy="7658875"/>
          </a:xfrm>
          <a:custGeom>
            <a:avLst/>
            <a:gdLst/>
            <a:ahLst/>
            <a:cxnLst/>
            <a:rect l="l" t="t" r="r" b="b"/>
            <a:pathLst>
              <a:path w="3392402" h="7658875">
                <a:moveTo>
                  <a:pt x="0" y="0"/>
                </a:moveTo>
                <a:lnTo>
                  <a:pt x="3392402" y="0"/>
                </a:lnTo>
                <a:lnTo>
                  <a:pt x="3392402" y="7658875"/>
                </a:lnTo>
                <a:lnTo>
                  <a:pt x="0" y="76588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3" name="Freeform 3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60838">
            <a:off x="16206000" y="8105968"/>
            <a:ext cx="4164000" cy="4190615"/>
          </a:xfrm>
          <a:custGeom>
            <a:avLst/>
            <a:gdLst/>
            <a:ahLst/>
            <a:cxnLst/>
            <a:rect l="l" t="t" r="r" b="b"/>
            <a:pathLst>
              <a:path w="4164000" h="4190615">
                <a:moveTo>
                  <a:pt x="0" y="0"/>
                </a:moveTo>
                <a:lnTo>
                  <a:pt x="4164000" y="0"/>
                </a:lnTo>
                <a:lnTo>
                  <a:pt x="4164000" y="4190614"/>
                </a:lnTo>
                <a:lnTo>
                  <a:pt x="0" y="4190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6319057" y="8500319"/>
            <a:ext cx="1687000" cy="1466073"/>
          </a:xfrm>
          <a:custGeom>
            <a:avLst/>
            <a:gdLst/>
            <a:ahLst/>
            <a:cxnLst/>
            <a:rect l="l" t="t" r="r" b="b"/>
            <a:pathLst>
              <a:path w="1687000" h="1466073">
                <a:moveTo>
                  <a:pt x="0" y="0"/>
                </a:moveTo>
                <a:lnTo>
                  <a:pt x="1687001" y="0"/>
                </a:lnTo>
                <a:lnTo>
                  <a:pt x="1687001" y="1466073"/>
                </a:lnTo>
                <a:lnTo>
                  <a:pt x="0" y="14660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39161">
            <a:off x="-3048968" y="-3099562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75917" y="1603278"/>
            <a:ext cx="3392402" cy="7658875"/>
          </a:xfrm>
          <a:custGeom>
            <a:avLst/>
            <a:gdLst/>
            <a:ahLst/>
            <a:cxnLst/>
            <a:rect l="l" t="t" r="r" b="b"/>
            <a:pathLst>
              <a:path w="3392402" h="7658875">
                <a:moveTo>
                  <a:pt x="0" y="0"/>
                </a:moveTo>
                <a:lnTo>
                  <a:pt x="3392402" y="0"/>
                </a:lnTo>
                <a:lnTo>
                  <a:pt x="3392402" y="7658875"/>
                </a:lnTo>
                <a:lnTo>
                  <a:pt x="0" y="76588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94213">
            <a:off x="3554418" y="8500319"/>
            <a:ext cx="5035399" cy="1114082"/>
          </a:xfrm>
          <a:custGeom>
            <a:avLst/>
            <a:gdLst/>
            <a:ahLst/>
            <a:cxnLst/>
            <a:rect l="l" t="t" r="r" b="b"/>
            <a:pathLst>
              <a:path w="5035399" h="1114082">
                <a:moveTo>
                  <a:pt x="0" y="0"/>
                </a:moveTo>
                <a:lnTo>
                  <a:pt x="5035399" y="0"/>
                </a:lnTo>
                <a:lnTo>
                  <a:pt x="5035399" y="1114082"/>
                </a:lnTo>
                <a:lnTo>
                  <a:pt x="0" y="1114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029758" y="3300709"/>
            <a:ext cx="8510805" cy="347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221"/>
              </a:lnSpc>
              <a:spcBef>
                <a:spcPct val="0"/>
              </a:spcBef>
            </a:pPr>
            <a:r>
              <a:rPr lang="pt-BR" sz="6600" dirty="0">
                <a:solidFill>
                  <a:srgbClr val="92D05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Maus-Tratos, Animais de Rua e Ataques a Rebanhos</a:t>
            </a:r>
            <a:endParaRPr lang="en-US" sz="66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204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</p:spTree>
    <p:extLst>
      <p:ext uri="{BB962C8B-B14F-4D97-AF65-F5344CB8AC3E}">
        <p14:creationId xmlns:p14="http://schemas.microsoft.com/office/powerpoint/2010/main" val="109419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661" y="329621"/>
            <a:ext cx="1359207" cy="1181207"/>
          </a:xfrm>
          <a:custGeom>
            <a:avLst/>
            <a:gdLst/>
            <a:ahLst/>
            <a:cxnLst/>
            <a:rect l="l" t="t" r="r" b="b"/>
            <a:pathLst>
              <a:path w="1359207" h="1181207">
                <a:moveTo>
                  <a:pt x="0" y="0"/>
                </a:moveTo>
                <a:lnTo>
                  <a:pt x="1359207" y="0"/>
                </a:lnTo>
                <a:lnTo>
                  <a:pt x="1359207" y="1181207"/>
                </a:lnTo>
                <a:lnTo>
                  <a:pt x="0" y="118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346104" y="2557227"/>
            <a:ext cx="6893896" cy="107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B6F61A"/>
                </a:solidFill>
                <a:latin typeface="Poppins Bold"/>
              </a:rPr>
              <a:t>MAUS-TRATOS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41906" y="2557227"/>
            <a:ext cx="4121094" cy="107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FFFFFF"/>
                </a:solidFill>
                <a:latin typeface="Poppins"/>
              </a:rPr>
              <a:t>CRIME 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14600" y="3943678"/>
            <a:ext cx="13559001" cy="1803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O que são maus-tratos?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Agressões físicas, envenenamento, abandono, privação de alimentação, falta de cuidados veterinários, confinamento inadequado etc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BE9EE41-97AC-ACAE-7F44-8BD444DA6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42" y="6580524"/>
            <a:ext cx="3229689" cy="330243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024E033-0432-3B37-2532-5642827F52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38" y="6580524"/>
            <a:ext cx="4917748" cy="33024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0838">
            <a:off x="14891406" y="6807481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8" y="0"/>
                </a:lnTo>
                <a:lnTo>
                  <a:pt x="6392808" y="6433669"/>
                </a:lnTo>
                <a:lnTo>
                  <a:pt x="0" y="6433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064977" y="7412911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90965">
            <a:off x="-2007843" y="6460378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32697" flipH="1">
            <a:off x="874234" y="6438987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2366010" y="0"/>
                </a:moveTo>
                <a:lnTo>
                  <a:pt x="0" y="0"/>
                </a:lnTo>
                <a:lnTo>
                  <a:pt x="0" y="4114800"/>
                </a:lnTo>
                <a:lnTo>
                  <a:pt x="2366010" y="4114800"/>
                </a:lnTo>
                <a:lnTo>
                  <a:pt x="23660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39161">
            <a:off x="-2921756" y="-2940431"/>
            <a:ext cx="5843512" cy="5880861"/>
          </a:xfrm>
          <a:custGeom>
            <a:avLst/>
            <a:gdLst/>
            <a:ahLst/>
            <a:cxnLst/>
            <a:rect l="l" t="t" r="r" b="b"/>
            <a:pathLst>
              <a:path w="5843512" h="5880861">
                <a:moveTo>
                  <a:pt x="0" y="0"/>
                </a:moveTo>
                <a:lnTo>
                  <a:pt x="5843512" y="0"/>
                </a:lnTo>
                <a:lnTo>
                  <a:pt x="5843512" y="5880862"/>
                </a:lnTo>
                <a:lnTo>
                  <a:pt x="0" y="588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661" y="329621"/>
            <a:ext cx="1359207" cy="1181207"/>
          </a:xfrm>
          <a:custGeom>
            <a:avLst/>
            <a:gdLst/>
            <a:ahLst/>
            <a:cxnLst/>
            <a:rect l="l" t="t" r="r" b="b"/>
            <a:pathLst>
              <a:path w="1359207" h="1181207">
                <a:moveTo>
                  <a:pt x="0" y="0"/>
                </a:moveTo>
                <a:lnTo>
                  <a:pt x="1359207" y="0"/>
                </a:lnTo>
                <a:lnTo>
                  <a:pt x="1359207" y="1181207"/>
                </a:lnTo>
                <a:lnTo>
                  <a:pt x="0" y="118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3500" y="-1695713"/>
            <a:ext cx="6601000" cy="2724413"/>
          </a:xfrm>
          <a:custGeom>
            <a:avLst/>
            <a:gdLst/>
            <a:ahLst/>
            <a:cxnLst/>
            <a:rect l="l" t="t" r="r" b="b"/>
            <a:pathLst>
              <a:path w="6601000" h="2724413">
                <a:moveTo>
                  <a:pt x="0" y="0"/>
                </a:moveTo>
                <a:lnTo>
                  <a:pt x="6601000" y="0"/>
                </a:lnTo>
                <a:lnTo>
                  <a:pt x="6601000" y="2724413"/>
                </a:lnTo>
                <a:lnTo>
                  <a:pt x="0" y="2724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02807" y="129279"/>
            <a:ext cx="801933" cy="715719"/>
          </a:xfrm>
          <a:custGeom>
            <a:avLst/>
            <a:gdLst/>
            <a:ahLst/>
            <a:cxnLst/>
            <a:rect l="l" t="t" r="r" b="b"/>
            <a:pathLst>
              <a:path w="801933" h="715719">
                <a:moveTo>
                  <a:pt x="0" y="0"/>
                </a:moveTo>
                <a:lnTo>
                  <a:pt x="801934" y="0"/>
                </a:lnTo>
                <a:lnTo>
                  <a:pt x="801934" y="715719"/>
                </a:lnTo>
                <a:lnTo>
                  <a:pt x="0" y="715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98340" y="111052"/>
            <a:ext cx="666849" cy="774210"/>
          </a:xfrm>
          <a:custGeom>
            <a:avLst/>
            <a:gdLst/>
            <a:ahLst/>
            <a:cxnLst/>
            <a:rect l="l" t="t" r="r" b="b"/>
            <a:pathLst>
              <a:path w="666849" h="774210">
                <a:moveTo>
                  <a:pt x="0" y="0"/>
                </a:moveTo>
                <a:lnTo>
                  <a:pt x="666848" y="0"/>
                </a:lnTo>
                <a:lnTo>
                  <a:pt x="666848" y="774210"/>
                </a:lnTo>
                <a:lnTo>
                  <a:pt x="0" y="774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9718" y="167448"/>
            <a:ext cx="11575" cy="661418"/>
          </a:xfrm>
          <a:custGeom>
            <a:avLst/>
            <a:gdLst/>
            <a:ahLst/>
            <a:cxnLst/>
            <a:rect l="l" t="t" r="r" b="b"/>
            <a:pathLst>
              <a:path w="11575" h="661418">
                <a:moveTo>
                  <a:pt x="0" y="0"/>
                </a:moveTo>
                <a:lnTo>
                  <a:pt x="11574" y="0"/>
                </a:lnTo>
                <a:lnTo>
                  <a:pt x="11574" y="661418"/>
                </a:lnTo>
                <a:lnTo>
                  <a:pt x="0" y="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9034">
            <a:off x="15939368" y="-1775030"/>
            <a:ext cx="4101281" cy="4127494"/>
          </a:xfrm>
          <a:custGeom>
            <a:avLst/>
            <a:gdLst/>
            <a:ahLst/>
            <a:cxnLst/>
            <a:rect l="l" t="t" r="r" b="b"/>
            <a:pathLst>
              <a:path w="4101281" h="4127494">
                <a:moveTo>
                  <a:pt x="0" y="0"/>
                </a:moveTo>
                <a:lnTo>
                  <a:pt x="4101281" y="0"/>
                </a:lnTo>
                <a:lnTo>
                  <a:pt x="4101281" y="4127495"/>
                </a:lnTo>
                <a:lnTo>
                  <a:pt x="0" y="4127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302" flipH="1">
            <a:off x="16506070" y="-261716"/>
            <a:ext cx="1362984" cy="2370408"/>
          </a:xfrm>
          <a:custGeom>
            <a:avLst/>
            <a:gdLst/>
            <a:ahLst/>
            <a:cxnLst/>
            <a:rect l="l" t="t" r="r" b="b"/>
            <a:pathLst>
              <a:path w="1362984" h="2370408">
                <a:moveTo>
                  <a:pt x="1362984" y="0"/>
                </a:moveTo>
                <a:lnTo>
                  <a:pt x="0" y="0"/>
                </a:lnTo>
                <a:lnTo>
                  <a:pt x="0" y="2370407"/>
                </a:lnTo>
                <a:lnTo>
                  <a:pt x="1362984" y="2370407"/>
                </a:lnTo>
                <a:lnTo>
                  <a:pt x="13629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346104" y="2557227"/>
            <a:ext cx="6893896" cy="107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B6F61A"/>
                </a:solidFill>
                <a:latin typeface="Poppins Bold"/>
              </a:rPr>
              <a:t>MAUS-TRATOS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29941" y="2550906"/>
            <a:ext cx="4121094" cy="107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08"/>
              </a:lnSpc>
              <a:spcBef>
                <a:spcPct val="0"/>
              </a:spcBef>
            </a:pPr>
            <a:r>
              <a:rPr lang="en-US" sz="6291" dirty="0">
                <a:solidFill>
                  <a:srgbClr val="FFFFFF"/>
                </a:solidFill>
                <a:latin typeface="Poppins"/>
              </a:rPr>
              <a:t>CRIME 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46104" y="233153"/>
            <a:ext cx="3454933" cy="49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A5E800"/>
                </a:solidFill>
                <a:latin typeface="Open Sans Extra Bold"/>
              </a:rPr>
              <a:t>Batalhão de Policiamento Ambiental</a:t>
            </a:r>
          </a:p>
          <a:p>
            <a:pPr algn="l">
              <a:lnSpc>
                <a:spcPts val="2020"/>
              </a:lnSpc>
            </a:pPr>
            <a:r>
              <a:rPr lang="en-US" sz="1443">
                <a:solidFill>
                  <a:srgbClr val="FFFFFF"/>
                </a:solidFill>
                <a:latin typeface="Open Sans"/>
              </a:rPr>
              <a:t>Servir e proteger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79194" y="3829560"/>
            <a:ext cx="13559001" cy="3928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Responsabilização</a:t>
            </a:r>
            <a:r>
              <a:rPr lang="pt-BR" sz="3600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 autor direto responde criminalmente.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Tutores que se omitem podem ser responsabilizados.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Qualquer cidadão pode denunciar: Policiamento Militar Ambiental, Ministério Público, Polícia Civil.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638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1172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814" b="-92222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23953" y="-1505648"/>
            <a:ext cx="15382945" cy="6649148"/>
            <a:chOff x="0" y="0"/>
            <a:chExt cx="12407900" cy="5363210"/>
          </a:xfrm>
        </p:grpSpPr>
        <p:sp>
          <p:nvSpPr>
            <p:cNvPr id="4" name="Freeform 4"/>
            <p:cNvSpPr/>
            <p:nvPr/>
          </p:nvSpPr>
          <p:spPr>
            <a:xfrm>
              <a:off x="-1188720" y="-1299210"/>
              <a:ext cx="14579600" cy="7821930"/>
            </a:xfrm>
            <a:custGeom>
              <a:avLst/>
              <a:gdLst/>
              <a:ahLst/>
              <a:cxnLst/>
              <a:rect l="l" t="t" r="r" b="b"/>
              <a:pathLst>
                <a:path w="14579600" h="7821930">
                  <a:moveTo>
                    <a:pt x="1446530" y="2216150"/>
                  </a:moveTo>
                  <a:cubicBezTo>
                    <a:pt x="2578100" y="0"/>
                    <a:pt x="6996430" y="2960370"/>
                    <a:pt x="8751570" y="1879600"/>
                  </a:cubicBezTo>
                  <a:cubicBezTo>
                    <a:pt x="11271250" y="328930"/>
                    <a:pt x="14579600" y="2044700"/>
                    <a:pt x="13321030" y="5191760"/>
                  </a:cubicBezTo>
                  <a:cubicBezTo>
                    <a:pt x="12679680" y="6795770"/>
                    <a:pt x="9763759" y="5523230"/>
                    <a:pt x="8426450" y="6164580"/>
                  </a:cubicBezTo>
                  <a:cubicBezTo>
                    <a:pt x="4964430" y="7821930"/>
                    <a:pt x="0" y="5048250"/>
                    <a:pt x="1446531" y="2216150"/>
                  </a:cubicBezTo>
                  <a:close/>
                </a:path>
              </a:pathLst>
            </a:custGeom>
            <a:blipFill>
              <a:blip r:embed="rId3"/>
              <a:stretch>
                <a:fillRect t="-56262" b="-152232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10090965">
            <a:off x="-1783347" y="8087572"/>
            <a:ext cx="4370918" cy="4398856"/>
          </a:xfrm>
          <a:custGeom>
            <a:avLst/>
            <a:gdLst/>
            <a:ahLst/>
            <a:cxnLst/>
            <a:rect l="l" t="t" r="r" b="b"/>
            <a:pathLst>
              <a:path w="4370918" h="4398856">
                <a:moveTo>
                  <a:pt x="0" y="0"/>
                </a:moveTo>
                <a:lnTo>
                  <a:pt x="4370919" y="0"/>
                </a:lnTo>
                <a:lnTo>
                  <a:pt x="4370919" y="4398856"/>
                </a:lnTo>
                <a:lnTo>
                  <a:pt x="0" y="4398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932697" flipH="1">
            <a:off x="467093" y="8687001"/>
            <a:ext cx="1123215" cy="1953417"/>
          </a:xfrm>
          <a:custGeom>
            <a:avLst/>
            <a:gdLst/>
            <a:ahLst/>
            <a:cxnLst/>
            <a:rect l="l" t="t" r="r" b="b"/>
            <a:pathLst>
              <a:path w="1123215" h="1953417">
                <a:moveTo>
                  <a:pt x="1123214" y="0"/>
                </a:moveTo>
                <a:lnTo>
                  <a:pt x="0" y="0"/>
                </a:lnTo>
                <a:lnTo>
                  <a:pt x="0" y="1953417"/>
                </a:lnTo>
                <a:lnTo>
                  <a:pt x="1123214" y="1953417"/>
                </a:lnTo>
                <a:lnTo>
                  <a:pt x="112321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60838">
            <a:off x="16206000" y="8105968"/>
            <a:ext cx="4164000" cy="4190615"/>
          </a:xfrm>
          <a:custGeom>
            <a:avLst/>
            <a:gdLst/>
            <a:ahLst/>
            <a:cxnLst/>
            <a:rect l="l" t="t" r="r" b="b"/>
            <a:pathLst>
              <a:path w="4164000" h="4190615">
                <a:moveTo>
                  <a:pt x="0" y="0"/>
                </a:moveTo>
                <a:lnTo>
                  <a:pt x="4164000" y="0"/>
                </a:lnTo>
                <a:lnTo>
                  <a:pt x="4164000" y="4190614"/>
                </a:lnTo>
                <a:lnTo>
                  <a:pt x="0" y="4190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319057" y="8500319"/>
            <a:ext cx="1687000" cy="1466073"/>
          </a:xfrm>
          <a:custGeom>
            <a:avLst/>
            <a:gdLst/>
            <a:ahLst/>
            <a:cxnLst/>
            <a:rect l="l" t="t" r="r" b="b"/>
            <a:pathLst>
              <a:path w="1687000" h="1466073">
                <a:moveTo>
                  <a:pt x="0" y="0"/>
                </a:moveTo>
                <a:lnTo>
                  <a:pt x="1687001" y="0"/>
                </a:lnTo>
                <a:lnTo>
                  <a:pt x="1687001" y="1466073"/>
                </a:lnTo>
                <a:lnTo>
                  <a:pt x="0" y="1466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034">
            <a:off x="14868560" y="-2239030"/>
            <a:ext cx="5414219" cy="5448824"/>
          </a:xfrm>
          <a:custGeom>
            <a:avLst/>
            <a:gdLst/>
            <a:ahLst/>
            <a:cxnLst/>
            <a:rect l="l" t="t" r="r" b="b"/>
            <a:pathLst>
              <a:path w="5414219" h="5448824">
                <a:moveTo>
                  <a:pt x="0" y="0"/>
                </a:moveTo>
                <a:lnTo>
                  <a:pt x="5414219" y="0"/>
                </a:lnTo>
                <a:lnTo>
                  <a:pt x="5414219" y="5448824"/>
                </a:lnTo>
                <a:lnTo>
                  <a:pt x="0" y="5448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867302" flipH="1">
            <a:off x="15420242" y="-582893"/>
            <a:ext cx="2192191" cy="3812507"/>
          </a:xfrm>
          <a:custGeom>
            <a:avLst/>
            <a:gdLst/>
            <a:ahLst/>
            <a:cxnLst/>
            <a:rect l="l" t="t" r="r" b="b"/>
            <a:pathLst>
              <a:path w="2192191" h="3812507">
                <a:moveTo>
                  <a:pt x="2192191" y="0"/>
                </a:moveTo>
                <a:lnTo>
                  <a:pt x="0" y="0"/>
                </a:lnTo>
                <a:lnTo>
                  <a:pt x="0" y="3812507"/>
                </a:lnTo>
                <a:lnTo>
                  <a:pt x="2192191" y="3812507"/>
                </a:lnTo>
                <a:lnTo>
                  <a:pt x="21921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339161">
            <a:off x="-3048968" y="-3099562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115425" y="5408909"/>
            <a:ext cx="6581775" cy="207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Praticar ato de abuso, maus-tratos, ferir ou mutilar animais silvestres, domésticos ou domesticados.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Pena: detenção de 3 meses a 1 ano e multa.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spc="42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04642" y="6383282"/>
            <a:ext cx="4387125" cy="9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B6F61A"/>
                </a:solidFill>
                <a:latin typeface="Poppins Bold"/>
              </a:rPr>
              <a:t>BASE LEGAL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15425" y="5445012"/>
            <a:ext cx="683236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A5E800"/>
                </a:solidFill>
                <a:latin typeface="Open Sans Bold"/>
              </a:rPr>
              <a:t>Lei 9.605/98 (Lei de Crimes </a:t>
            </a:r>
            <a:r>
              <a:rPr lang="en-US" sz="2199" dirty="0" err="1">
                <a:solidFill>
                  <a:srgbClr val="A5E800"/>
                </a:solidFill>
                <a:latin typeface="Open Sans Bold"/>
              </a:rPr>
              <a:t>Ambientais</a:t>
            </a:r>
            <a:r>
              <a:rPr lang="en-US" sz="2199" dirty="0">
                <a:solidFill>
                  <a:srgbClr val="A5E800"/>
                </a:solidFill>
                <a:latin typeface="Open Sans Bold"/>
              </a:rPr>
              <a:t>), Art. 32: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959110" y="9400809"/>
            <a:ext cx="6236607" cy="2574018"/>
            <a:chOff x="0" y="0"/>
            <a:chExt cx="8315476" cy="343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315476" cy="3432024"/>
            </a:xfrm>
            <a:custGeom>
              <a:avLst/>
              <a:gdLst/>
              <a:ahLst/>
              <a:cxnLst/>
              <a:rect l="l" t="t" r="r" b="b"/>
              <a:pathLst>
                <a:path w="8315476" h="3432024">
                  <a:moveTo>
                    <a:pt x="0" y="0"/>
                  </a:moveTo>
                  <a:lnTo>
                    <a:pt x="8315476" y="0"/>
                  </a:lnTo>
                  <a:lnTo>
                    <a:pt x="8315476" y="3432024"/>
                  </a:lnTo>
                  <a:lnTo>
                    <a:pt x="0" y="3432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133000" y="169837"/>
              <a:ext cx="925057" cy="825606"/>
            </a:xfrm>
            <a:custGeom>
              <a:avLst/>
              <a:gdLst/>
              <a:ahLst/>
              <a:cxnLst/>
              <a:rect l="l" t="t" r="r" b="b"/>
              <a:pathLst>
                <a:path w="925057" h="825606">
                  <a:moveTo>
                    <a:pt x="0" y="0"/>
                  </a:moveTo>
                  <a:lnTo>
                    <a:pt x="925057" y="0"/>
                  </a:lnTo>
                  <a:lnTo>
                    <a:pt x="925057" y="825606"/>
                  </a:lnTo>
                  <a:lnTo>
                    <a:pt x="0" y="825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2045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396734" y="148811"/>
              <a:ext cx="769232" cy="893077"/>
            </a:xfrm>
            <a:custGeom>
              <a:avLst/>
              <a:gdLst/>
              <a:ahLst/>
              <a:cxnLst/>
              <a:rect l="l" t="t" r="r" b="b"/>
              <a:pathLst>
                <a:path w="769232" h="893077">
                  <a:moveTo>
                    <a:pt x="0" y="0"/>
                  </a:moveTo>
                  <a:lnTo>
                    <a:pt x="769232" y="0"/>
                  </a:lnTo>
                  <a:lnTo>
                    <a:pt x="769232" y="893077"/>
                  </a:lnTo>
                  <a:lnTo>
                    <a:pt x="0" y="89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2167616" y="213866"/>
              <a:ext cx="13352" cy="762968"/>
            </a:xfrm>
            <a:custGeom>
              <a:avLst/>
              <a:gdLst/>
              <a:ahLst/>
              <a:cxnLst/>
              <a:rect l="l" t="t" r="r" b="b"/>
              <a:pathLst>
                <a:path w="13352" h="762968">
                  <a:moveTo>
                    <a:pt x="0" y="0"/>
                  </a:moveTo>
                  <a:lnTo>
                    <a:pt x="13352" y="0"/>
                  </a:lnTo>
                  <a:lnTo>
                    <a:pt x="13352" y="762968"/>
                  </a:lnTo>
                  <a:lnTo>
                    <a:pt x="0" y="762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374658" y="294047"/>
              <a:ext cx="3985382" cy="561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A5E800"/>
                  </a:solidFill>
                  <a:latin typeface="Open Sans Extra Bold"/>
                </a:rPr>
                <a:t>Batalhão de Policiamento Ambiental</a:t>
              </a:r>
            </a:p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FFFFFF"/>
                  </a:solidFill>
                  <a:latin typeface="Open Sans"/>
                </a:rPr>
                <a:t>Servir e proteger</a:t>
              </a:r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67CFF904-6C26-8A74-E54F-1BBC3D14B1BF}"/>
              </a:ext>
            </a:extLst>
          </p:cNvPr>
          <p:cNvSpPr txBox="1"/>
          <p:nvPr/>
        </p:nvSpPr>
        <p:spPr>
          <a:xfrm>
            <a:off x="9115425" y="7296060"/>
            <a:ext cx="6832368" cy="37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A5E800"/>
                </a:solidFill>
                <a:latin typeface="Open Sans Bold"/>
              </a:rPr>
              <a:t>Lei 14.064/2020: 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C97FE63D-4023-38BB-49AF-A6CCB028ED28}"/>
              </a:ext>
            </a:extLst>
          </p:cNvPr>
          <p:cNvSpPr txBox="1"/>
          <p:nvPr/>
        </p:nvSpPr>
        <p:spPr>
          <a:xfrm>
            <a:off x="9074144" y="7279235"/>
            <a:ext cx="6488498" cy="1669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 a pena para maus-tratos a cães e gatos: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Pena: de 2 a 5 anos de reclusão, multa e proibição da guarda.  </a:t>
            </a:r>
            <a:endParaRPr lang="en-US" sz="2400" spc="42" dirty="0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814" b="-92222"/>
            </a:stretch>
          </a:blipFill>
        </p:spPr>
      </p:sp>
      <p:sp>
        <p:nvSpPr>
          <p:cNvPr id="5" name="Freeform 5"/>
          <p:cNvSpPr/>
          <p:nvPr/>
        </p:nvSpPr>
        <p:spPr>
          <a:xfrm rot="10090965">
            <a:off x="-1783347" y="8087572"/>
            <a:ext cx="4370918" cy="4398856"/>
          </a:xfrm>
          <a:custGeom>
            <a:avLst/>
            <a:gdLst/>
            <a:ahLst/>
            <a:cxnLst/>
            <a:rect l="l" t="t" r="r" b="b"/>
            <a:pathLst>
              <a:path w="4370918" h="4398856">
                <a:moveTo>
                  <a:pt x="0" y="0"/>
                </a:moveTo>
                <a:lnTo>
                  <a:pt x="4370919" y="0"/>
                </a:lnTo>
                <a:lnTo>
                  <a:pt x="4370919" y="4398856"/>
                </a:lnTo>
                <a:lnTo>
                  <a:pt x="0" y="4398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932697" flipH="1">
            <a:off x="467093" y="8687001"/>
            <a:ext cx="1123215" cy="1953417"/>
          </a:xfrm>
          <a:custGeom>
            <a:avLst/>
            <a:gdLst/>
            <a:ahLst/>
            <a:cxnLst/>
            <a:rect l="l" t="t" r="r" b="b"/>
            <a:pathLst>
              <a:path w="1123215" h="1953417">
                <a:moveTo>
                  <a:pt x="1123214" y="0"/>
                </a:moveTo>
                <a:lnTo>
                  <a:pt x="0" y="0"/>
                </a:lnTo>
                <a:lnTo>
                  <a:pt x="0" y="1953417"/>
                </a:lnTo>
                <a:lnTo>
                  <a:pt x="1123214" y="1953417"/>
                </a:lnTo>
                <a:lnTo>
                  <a:pt x="112321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60838">
            <a:off x="16206000" y="8105968"/>
            <a:ext cx="4164000" cy="4190615"/>
          </a:xfrm>
          <a:custGeom>
            <a:avLst/>
            <a:gdLst/>
            <a:ahLst/>
            <a:cxnLst/>
            <a:rect l="l" t="t" r="r" b="b"/>
            <a:pathLst>
              <a:path w="4164000" h="4190615">
                <a:moveTo>
                  <a:pt x="0" y="0"/>
                </a:moveTo>
                <a:lnTo>
                  <a:pt x="4164000" y="0"/>
                </a:lnTo>
                <a:lnTo>
                  <a:pt x="4164000" y="4190614"/>
                </a:lnTo>
                <a:lnTo>
                  <a:pt x="0" y="4190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319057" y="8500319"/>
            <a:ext cx="1687000" cy="1466073"/>
          </a:xfrm>
          <a:custGeom>
            <a:avLst/>
            <a:gdLst/>
            <a:ahLst/>
            <a:cxnLst/>
            <a:rect l="l" t="t" r="r" b="b"/>
            <a:pathLst>
              <a:path w="1687000" h="1466073">
                <a:moveTo>
                  <a:pt x="0" y="0"/>
                </a:moveTo>
                <a:lnTo>
                  <a:pt x="1687001" y="0"/>
                </a:lnTo>
                <a:lnTo>
                  <a:pt x="1687001" y="1466073"/>
                </a:lnTo>
                <a:lnTo>
                  <a:pt x="0" y="14660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961844" y="5314290"/>
            <a:ext cx="8712506" cy="3804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Problemas associados: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Sofrimento animal, transmissão de zoonoses, acidentes de trânsito, ataques e desequilíbrio ambiental.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Na maioria das vezes, resultado do abandono (que é crime).</a:t>
            </a:r>
          </a:p>
          <a:p>
            <a:pPr algn="just">
              <a:lnSpc>
                <a:spcPts val="2800"/>
              </a:lnSpc>
            </a:pPr>
            <a:endParaRPr lang="en-US" sz="2000" spc="42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23561" y="6385024"/>
            <a:ext cx="5829508" cy="9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B6F61A"/>
                </a:solidFill>
                <a:latin typeface="Poppins Bold"/>
              </a:rPr>
              <a:t>ANIMAIS DE RUA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70529" y="6049913"/>
            <a:ext cx="3999376" cy="93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endParaRPr lang="en-US" sz="5499" dirty="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959110" y="9400809"/>
            <a:ext cx="6236607" cy="2574018"/>
            <a:chOff x="0" y="0"/>
            <a:chExt cx="8315476" cy="343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315476" cy="3432024"/>
            </a:xfrm>
            <a:custGeom>
              <a:avLst/>
              <a:gdLst/>
              <a:ahLst/>
              <a:cxnLst/>
              <a:rect l="l" t="t" r="r" b="b"/>
              <a:pathLst>
                <a:path w="8315476" h="3432024">
                  <a:moveTo>
                    <a:pt x="0" y="0"/>
                  </a:moveTo>
                  <a:lnTo>
                    <a:pt x="8315476" y="0"/>
                  </a:lnTo>
                  <a:lnTo>
                    <a:pt x="8315476" y="3432024"/>
                  </a:lnTo>
                  <a:lnTo>
                    <a:pt x="0" y="3432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133000" y="169837"/>
              <a:ext cx="925057" cy="825606"/>
            </a:xfrm>
            <a:custGeom>
              <a:avLst/>
              <a:gdLst/>
              <a:ahLst/>
              <a:cxnLst/>
              <a:rect l="l" t="t" r="r" b="b"/>
              <a:pathLst>
                <a:path w="925057" h="825606">
                  <a:moveTo>
                    <a:pt x="0" y="0"/>
                  </a:moveTo>
                  <a:lnTo>
                    <a:pt x="925057" y="0"/>
                  </a:lnTo>
                  <a:lnTo>
                    <a:pt x="925057" y="825606"/>
                  </a:lnTo>
                  <a:lnTo>
                    <a:pt x="0" y="825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2045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396734" y="148811"/>
              <a:ext cx="769232" cy="893077"/>
            </a:xfrm>
            <a:custGeom>
              <a:avLst/>
              <a:gdLst/>
              <a:ahLst/>
              <a:cxnLst/>
              <a:rect l="l" t="t" r="r" b="b"/>
              <a:pathLst>
                <a:path w="769232" h="893077">
                  <a:moveTo>
                    <a:pt x="0" y="0"/>
                  </a:moveTo>
                  <a:lnTo>
                    <a:pt x="769232" y="0"/>
                  </a:lnTo>
                  <a:lnTo>
                    <a:pt x="769232" y="893077"/>
                  </a:lnTo>
                  <a:lnTo>
                    <a:pt x="0" y="89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2167616" y="213866"/>
              <a:ext cx="13352" cy="762968"/>
            </a:xfrm>
            <a:custGeom>
              <a:avLst/>
              <a:gdLst/>
              <a:ahLst/>
              <a:cxnLst/>
              <a:rect l="l" t="t" r="r" b="b"/>
              <a:pathLst>
                <a:path w="13352" h="762968">
                  <a:moveTo>
                    <a:pt x="0" y="0"/>
                  </a:moveTo>
                  <a:lnTo>
                    <a:pt x="13352" y="0"/>
                  </a:lnTo>
                  <a:lnTo>
                    <a:pt x="13352" y="762968"/>
                  </a:lnTo>
                  <a:lnTo>
                    <a:pt x="0" y="762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374658" y="294047"/>
              <a:ext cx="3985382" cy="561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A5E800"/>
                  </a:solidFill>
                  <a:latin typeface="Open Sans Extra Bold"/>
                </a:rPr>
                <a:t>Batalhão de Policiamento Ambiental</a:t>
              </a:r>
            </a:p>
            <a:p>
              <a:pPr algn="l">
                <a:lnSpc>
                  <a:spcPts val="1748"/>
                </a:lnSpc>
              </a:pPr>
              <a:r>
                <a:rPr lang="en-US" sz="1248">
                  <a:solidFill>
                    <a:srgbClr val="FFFFFF"/>
                  </a:solidFill>
                  <a:latin typeface="Open Sans"/>
                </a:rPr>
                <a:t>Servir e proteger</a:t>
              </a:r>
            </a:p>
          </p:txBody>
        </p:sp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07EB7CD9-A2A8-D106-AA3C-549B574E6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-1014097"/>
            <a:ext cx="15697200" cy="6322670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2867302" flipH="1">
            <a:off x="15420242" y="-582893"/>
            <a:ext cx="2192191" cy="3812507"/>
          </a:xfrm>
          <a:custGeom>
            <a:avLst/>
            <a:gdLst/>
            <a:ahLst/>
            <a:cxnLst/>
            <a:rect l="l" t="t" r="r" b="b"/>
            <a:pathLst>
              <a:path w="2192191" h="3812507">
                <a:moveTo>
                  <a:pt x="2192191" y="0"/>
                </a:moveTo>
                <a:lnTo>
                  <a:pt x="0" y="0"/>
                </a:lnTo>
                <a:lnTo>
                  <a:pt x="0" y="3812507"/>
                </a:lnTo>
                <a:lnTo>
                  <a:pt x="2192191" y="3812507"/>
                </a:lnTo>
                <a:lnTo>
                  <a:pt x="219219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034">
            <a:off x="15298947" y="-2529514"/>
            <a:ext cx="5414219" cy="5448824"/>
          </a:xfrm>
          <a:custGeom>
            <a:avLst/>
            <a:gdLst/>
            <a:ahLst/>
            <a:cxnLst/>
            <a:rect l="l" t="t" r="r" b="b"/>
            <a:pathLst>
              <a:path w="5414219" h="5448824">
                <a:moveTo>
                  <a:pt x="0" y="0"/>
                </a:moveTo>
                <a:lnTo>
                  <a:pt x="5414219" y="0"/>
                </a:lnTo>
                <a:lnTo>
                  <a:pt x="5414219" y="5448824"/>
                </a:lnTo>
                <a:lnTo>
                  <a:pt x="0" y="5448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/>
          <p:nvPr/>
        </p:nvSpPr>
        <p:spPr>
          <a:xfrm rot="-5339161">
            <a:off x="-2499083" y="-3021937"/>
            <a:ext cx="6392809" cy="6433669"/>
          </a:xfrm>
          <a:custGeom>
            <a:avLst/>
            <a:gdLst/>
            <a:ahLst/>
            <a:cxnLst/>
            <a:rect l="l" t="t" r="r" b="b"/>
            <a:pathLst>
              <a:path w="6392809" h="6433669">
                <a:moveTo>
                  <a:pt x="0" y="0"/>
                </a:moveTo>
                <a:lnTo>
                  <a:pt x="6392809" y="0"/>
                </a:lnTo>
                <a:lnTo>
                  <a:pt x="6392809" y="6433670"/>
                </a:lnTo>
                <a:lnTo>
                  <a:pt x="0" y="6433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2" name="Freeform 12"/>
          <p:cNvSpPr/>
          <p:nvPr/>
        </p:nvSpPr>
        <p:spPr>
          <a:xfrm>
            <a:off x="580290" y="477879"/>
            <a:ext cx="2589979" cy="2250798"/>
          </a:xfrm>
          <a:custGeom>
            <a:avLst/>
            <a:gdLst/>
            <a:ahLst/>
            <a:cxnLst/>
            <a:rect l="l" t="t" r="r" b="b"/>
            <a:pathLst>
              <a:path w="2589979" h="2250798">
                <a:moveTo>
                  <a:pt x="0" y="0"/>
                </a:moveTo>
                <a:lnTo>
                  <a:pt x="2589979" y="0"/>
                </a:lnTo>
                <a:lnTo>
                  <a:pt x="2589979" y="2250798"/>
                </a:lnTo>
                <a:lnTo>
                  <a:pt x="0" y="2250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819</Words>
  <Application>Microsoft Office PowerPoint</Application>
  <PresentationFormat>Personalizar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Poppins</vt:lpstr>
      <vt:lpstr>Open Sans Extra Bold</vt:lpstr>
      <vt:lpstr>Poppins Bold</vt:lpstr>
      <vt:lpstr>Calibri</vt:lpstr>
      <vt:lpstr>Open Sans</vt:lpstr>
      <vt:lpstr>Open Sans Bold</vt:lpstr>
      <vt:lpstr>Arial</vt:lpstr>
      <vt:lpstr>Aharoni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Crimes ambientais - IFRN</dc:title>
  <cp:lastModifiedBy>BPAMB</cp:lastModifiedBy>
  <cp:revision>2</cp:revision>
  <dcterms:created xsi:type="dcterms:W3CDTF">2006-08-16T00:00:00Z</dcterms:created>
  <dcterms:modified xsi:type="dcterms:W3CDTF">2025-06-17T14:56:41Z</dcterms:modified>
  <dc:identifier>DAFvKozvxc4</dc:identifier>
</cp:coreProperties>
</file>